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2"/>
  </p:sldMasterIdLst>
  <p:notesMasterIdLst>
    <p:notesMasterId r:id="rId24"/>
  </p:notesMasterIdLst>
  <p:handoutMasterIdLst>
    <p:handoutMasterId r:id="rId25"/>
  </p:handoutMasterIdLst>
  <p:sldIdLst>
    <p:sldId id="256" r:id="rId3"/>
    <p:sldId id="343" r:id="rId4"/>
    <p:sldId id="345" r:id="rId5"/>
    <p:sldId id="373" r:id="rId6"/>
    <p:sldId id="353" r:id="rId7"/>
    <p:sldId id="363" r:id="rId8"/>
    <p:sldId id="355" r:id="rId9"/>
    <p:sldId id="347" r:id="rId10"/>
    <p:sldId id="360" r:id="rId11"/>
    <p:sldId id="350" r:id="rId12"/>
    <p:sldId id="356" r:id="rId13"/>
    <p:sldId id="357" r:id="rId14"/>
    <p:sldId id="358" r:id="rId15"/>
    <p:sldId id="359" r:id="rId16"/>
    <p:sldId id="349" r:id="rId17"/>
    <p:sldId id="369" r:id="rId18"/>
    <p:sldId id="366" r:id="rId19"/>
    <p:sldId id="365" r:id="rId20"/>
    <p:sldId id="370" r:id="rId21"/>
    <p:sldId id="371" r:id="rId22"/>
    <p:sldId id="326" r:id="rId23"/>
  </p:sldIdLst>
  <p:sldSz cx="9144000" cy="6858000" type="screen4x3"/>
  <p:notesSz cx="6858000" cy="9945688"/>
  <p:defaultTextStyle>
    <a:defPPr>
      <a:defRPr lang="de-DE"/>
    </a:defPPr>
    <a:lvl1pPr algn="l" rtl="0" eaLnBrk="0" fontAlgn="base" hangingPunct="0">
      <a:spcBef>
        <a:spcPct val="0"/>
      </a:spcBef>
      <a:spcAft>
        <a:spcPct val="0"/>
      </a:spcAft>
      <a:defRPr sz="2400" kern="1200">
        <a:solidFill>
          <a:schemeClr val="tx1"/>
        </a:solidFill>
        <a:latin typeface="Times" pitchFamily="2"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2"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2"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2"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2" charset="0"/>
        <a:ea typeface="+mn-ea"/>
        <a:cs typeface="+mn-cs"/>
      </a:defRPr>
    </a:lvl5pPr>
    <a:lvl6pPr marL="2286000" algn="l" defTabSz="914400" rtl="0" eaLnBrk="1" latinLnBrk="0" hangingPunct="1">
      <a:defRPr sz="2400" kern="1200">
        <a:solidFill>
          <a:schemeClr val="tx1"/>
        </a:solidFill>
        <a:latin typeface="Times" pitchFamily="2" charset="0"/>
        <a:ea typeface="+mn-ea"/>
        <a:cs typeface="+mn-cs"/>
      </a:defRPr>
    </a:lvl6pPr>
    <a:lvl7pPr marL="2743200" algn="l" defTabSz="914400" rtl="0" eaLnBrk="1" latinLnBrk="0" hangingPunct="1">
      <a:defRPr sz="2400" kern="1200">
        <a:solidFill>
          <a:schemeClr val="tx1"/>
        </a:solidFill>
        <a:latin typeface="Times" pitchFamily="2" charset="0"/>
        <a:ea typeface="+mn-ea"/>
        <a:cs typeface="+mn-cs"/>
      </a:defRPr>
    </a:lvl7pPr>
    <a:lvl8pPr marL="3200400" algn="l" defTabSz="914400" rtl="0" eaLnBrk="1" latinLnBrk="0" hangingPunct="1">
      <a:defRPr sz="2400" kern="1200">
        <a:solidFill>
          <a:schemeClr val="tx1"/>
        </a:solidFill>
        <a:latin typeface="Times" pitchFamily="2" charset="0"/>
        <a:ea typeface="+mn-ea"/>
        <a:cs typeface="+mn-cs"/>
      </a:defRPr>
    </a:lvl8pPr>
    <a:lvl9pPr marL="3657600" algn="l" defTabSz="914400" rtl="0" eaLnBrk="1" latinLnBrk="0" hangingPunct="1">
      <a:defRPr sz="2400" kern="1200">
        <a:solidFill>
          <a:schemeClr val="tx1"/>
        </a:solidFill>
        <a:latin typeface="Times" pitchFamily="2"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7A661D6-AC1E-8D40-DAFB-8B0F4A8BB643}" name="Raymond Sabbah" initials="RS" userId="4CYt2VxQQAM4Xd3AwnkywJ6C8yjUnUlKG8TtMmos0VM="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gh" initials="U" lastIdx="2" clrIdx="0">
    <p:extLst>
      <p:ext uri="{19B8F6BF-5375-455C-9EA6-DF929625EA0E}">
        <p15:presenceInfo xmlns:p15="http://schemas.microsoft.com/office/powerpoint/2012/main" userId="Hugh" providerId="None"/>
      </p:ext>
    </p:extLst>
  </p:cmAuthor>
  <p:cmAuthor id="2" name="Prucnal-Ziółkowska Mariola" initials="PM" lastIdx="2" clrIdx="1">
    <p:extLst>
      <p:ext uri="{19B8F6BF-5375-455C-9EA6-DF929625EA0E}">
        <p15:presenceInfo xmlns:p15="http://schemas.microsoft.com/office/powerpoint/2012/main" userId="S::Mariola.Prucnal-Ziolkowska@gpw.pl::91bec96a-7342-4fdc-b63c-5a6b39638b85" providerId="AD"/>
      </p:ext>
    </p:extLst>
  </p:cmAuthor>
  <p:cmAuthor id="3" name="Stasiak Piotr" initials="SP" lastIdx="5" clrIdx="2">
    <p:extLst>
      <p:ext uri="{19B8F6BF-5375-455C-9EA6-DF929625EA0E}">
        <p15:presenceInfo xmlns:p15="http://schemas.microsoft.com/office/powerpoint/2012/main" userId="S::Piotr.Stasiak@gpw.pl::01fe1f84-6f46-4e4f-a41a-6612d4f243f7" providerId="AD"/>
      </p:ext>
    </p:extLst>
  </p:cmAuthor>
  <p:cmAuthor id="4" name="Raymond Sabbah" initials="RSB" lastIdx="3" clrIdx="3">
    <p:extLst>
      <p:ext uri="{19B8F6BF-5375-455C-9EA6-DF929625EA0E}">
        <p15:presenceInfo xmlns:p15="http://schemas.microsoft.com/office/powerpoint/2012/main" userId="Raymond Sabba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1317"/>
    <a:srgbClr val="5D74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Közepesen sötét stílus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89" autoAdjust="0"/>
  </p:normalViewPr>
  <p:slideViewPr>
    <p:cSldViewPr>
      <p:cViewPr varScale="1">
        <p:scale>
          <a:sx n="63" d="100"/>
          <a:sy n="63" d="100"/>
        </p:scale>
        <p:origin x="140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94FB47-B280-9D42-A88E-AD25C84E35F9}"/>
              </a:ext>
            </a:extLst>
          </p:cNvPr>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3C9EC48-02AA-0847-AEC7-143D0FE79025}"/>
              </a:ext>
            </a:extLst>
          </p:cNvPr>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81D792EF-D283-444C-9E15-C6D2B5285AB2}" type="datetimeFigureOut">
              <a:rPr lang="en-GB" smtClean="0"/>
              <a:t>26/09/2023</a:t>
            </a:fld>
            <a:endParaRPr lang="en-GB"/>
          </a:p>
        </p:txBody>
      </p:sp>
      <p:sp>
        <p:nvSpPr>
          <p:cNvPr id="4" name="Footer Placeholder 3">
            <a:extLst>
              <a:ext uri="{FF2B5EF4-FFF2-40B4-BE49-F238E27FC236}">
                <a16:creationId xmlns:a16="http://schemas.microsoft.com/office/drawing/2014/main" id="{DCA1F801-5011-4A47-9012-44A6E55DE9B3}"/>
              </a:ext>
            </a:extLst>
          </p:cNvPr>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DB9A7A6-2041-E74E-AA7D-5A145B1FD05D}"/>
              </a:ext>
            </a:extLst>
          </p:cNvPr>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4C2CA534-D7E3-484C-AAB3-B775820EE453}" type="slidenum">
              <a:rPr lang="en-GB" smtClean="0"/>
              <a:t>‹#›</a:t>
            </a:fld>
            <a:endParaRPr lang="en-GB"/>
          </a:p>
        </p:txBody>
      </p:sp>
    </p:spTree>
    <p:extLst>
      <p:ext uri="{BB962C8B-B14F-4D97-AF65-F5344CB8AC3E}">
        <p14:creationId xmlns:p14="http://schemas.microsoft.com/office/powerpoint/2010/main" val="9160934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58EC142C-67A7-DD44-856B-3606C710DEC4}" type="datetimeFigureOut">
              <a:rPr lang="en-GB" smtClean="0"/>
              <a:t>26/09/2023</a:t>
            </a:fld>
            <a:endParaRPr lang="en-GB"/>
          </a:p>
        </p:txBody>
      </p:sp>
      <p:sp>
        <p:nvSpPr>
          <p:cNvPr id="4" name="Slide Image Placeholder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A4E56963-FDF0-124B-9197-557CA23F1DAB}" type="slidenum">
              <a:rPr lang="en-GB" smtClean="0"/>
              <a:t>‹#›</a:t>
            </a:fld>
            <a:endParaRPr lang="en-GB"/>
          </a:p>
        </p:txBody>
      </p:sp>
    </p:spTree>
    <p:extLst>
      <p:ext uri="{BB962C8B-B14F-4D97-AF65-F5344CB8AC3E}">
        <p14:creationId xmlns:p14="http://schemas.microsoft.com/office/powerpoint/2010/main" val="125559470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4E56963-FDF0-124B-9197-557CA23F1DAB}" type="slidenum">
              <a:rPr lang="en-GB" smtClean="0"/>
              <a:t>1</a:t>
            </a:fld>
            <a:endParaRPr lang="en-GB" dirty="0"/>
          </a:p>
        </p:txBody>
      </p:sp>
    </p:spTree>
    <p:extLst>
      <p:ext uri="{BB962C8B-B14F-4D97-AF65-F5344CB8AC3E}">
        <p14:creationId xmlns:p14="http://schemas.microsoft.com/office/powerpoint/2010/main" val="2530682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p:nvPr>
        </p:nvSpPr>
        <p:spPr/>
        <p:txBody>
          <a:bodyPr/>
          <a:lstStyle/>
          <a:p>
            <a:endParaRPr lang="en-GB"/>
          </a:p>
        </p:txBody>
      </p:sp>
      <p:sp>
        <p:nvSpPr>
          <p:cNvPr id="5" name="Symbol zastępczy stopki 4"/>
          <p:cNvSpPr>
            <a:spLocks noGrp="1"/>
          </p:cNvSpPr>
          <p:nvPr>
            <p:ph type="ftr" sz="quarter" idx="4"/>
          </p:nvPr>
        </p:nvSpPr>
        <p:spPr/>
        <p:txBody>
          <a:bodyPr/>
          <a:lstStyle/>
          <a:p>
            <a:endParaRPr lang="en-GB"/>
          </a:p>
        </p:txBody>
      </p:sp>
      <p:sp>
        <p:nvSpPr>
          <p:cNvPr id="6" name="Symbol zastępczy numeru slajdu 5"/>
          <p:cNvSpPr>
            <a:spLocks noGrp="1"/>
          </p:cNvSpPr>
          <p:nvPr>
            <p:ph type="sldNum" sz="quarter" idx="5"/>
          </p:nvPr>
        </p:nvSpPr>
        <p:spPr/>
        <p:txBody>
          <a:bodyPr/>
          <a:lstStyle/>
          <a:p>
            <a:fld id="{A4E56963-FDF0-124B-9197-557CA23F1DAB}" type="slidenum">
              <a:rPr lang="en-GB" smtClean="0"/>
              <a:t>3</a:t>
            </a:fld>
            <a:endParaRPr lang="en-GB"/>
          </a:p>
        </p:txBody>
      </p:sp>
    </p:spTree>
    <p:extLst>
      <p:ext uri="{BB962C8B-B14F-4D97-AF65-F5344CB8AC3E}">
        <p14:creationId xmlns:p14="http://schemas.microsoft.com/office/powerpoint/2010/main" val="2319119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Élőfej helye 3"/>
          <p:cNvSpPr>
            <a:spLocks noGrp="1"/>
          </p:cNvSpPr>
          <p:nvPr>
            <p:ph type="hdr" sz="quarter"/>
          </p:nvPr>
        </p:nvSpPr>
        <p:spPr/>
        <p:txBody>
          <a:bodyPr/>
          <a:lstStyle/>
          <a:p>
            <a:endParaRPr lang="en-GB"/>
          </a:p>
        </p:txBody>
      </p:sp>
      <p:sp>
        <p:nvSpPr>
          <p:cNvPr id="5" name="Élőláb helye 4"/>
          <p:cNvSpPr>
            <a:spLocks noGrp="1"/>
          </p:cNvSpPr>
          <p:nvPr>
            <p:ph type="ftr" sz="quarter" idx="4"/>
          </p:nvPr>
        </p:nvSpPr>
        <p:spPr/>
        <p:txBody>
          <a:bodyPr/>
          <a:lstStyle/>
          <a:p>
            <a:endParaRPr lang="en-GB"/>
          </a:p>
        </p:txBody>
      </p:sp>
      <p:sp>
        <p:nvSpPr>
          <p:cNvPr id="6" name="Dia számának helye 5"/>
          <p:cNvSpPr>
            <a:spLocks noGrp="1"/>
          </p:cNvSpPr>
          <p:nvPr>
            <p:ph type="sldNum" sz="quarter" idx="5"/>
          </p:nvPr>
        </p:nvSpPr>
        <p:spPr/>
        <p:txBody>
          <a:bodyPr/>
          <a:lstStyle/>
          <a:p>
            <a:fld id="{A4E56963-FDF0-124B-9197-557CA23F1DAB}" type="slidenum">
              <a:rPr lang="en-GB" smtClean="0"/>
              <a:t>21</a:t>
            </a:fld>
            <a:endParaRPr lang="en-GB"/>
          </a:p>
        </p:txBody>
      </p:sp>
    </p:spTree>
    <p:extLst>
      <p:ext uri="{BB962C8B-B14F-4D97-AF65-F5344CB8AC3E}">
        <p14:creationId xmlns:p14="http://schemas.microsoft.com/office/powerpoint/2010/main" val="28934721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5" name="Rectangle 7">
            <a:extLst>
              <a:ext uri="{FF2B5EF4-FFF2-40B4-BE49-F238E27FC236}">
                <a16:creationId xmlns:a16="http://schemas.microsoft.com/office/drawing/2014/main" id="{0050B1BC-8665-424B-B09F-B5A347F44CB5}"/>
              </a:ext>
            </a:extLst>
          </p:cNvPr>
          <p:cNvSpPr>
            <a:spLocks noGrp="1" noChangeArrowheads="1"/>
          </p:cNvSpPr>
          <p:nvPr>
            <p:ph type="subTitle" sz="quarter" idx="1"/>
          </p:nvPr>
        </p:nvSpPr>
        <p:spPr>
          <a:xfrm>
            <a:off x="1979613" y="5399088"/>
            <a:ext cx="6400800" cy="838200"/>
          </a:xfrm>
          <a:prstGeom prst="rect">
            <a:avLst/>
          </a:prstGeom>
        </p:spPr>
        <p:txBody>
          <a:bodyPr/>
          <a:lstStyle>
            <a:lvl1pPr marL="0" indent="0">
              <a:buFontTx/>
              <a:buNone/>
              <a:defRPr sz="2000" b="1">
                <a:solidFill>
                  <a:srgbClr val="5D749E"/>
                </a:solidFill>
              </a:defRPr>
            </a:lvl1pPr>
          </a:lstStyle>
          <a:p>
            <a:pPr lvl="0"/>
            <a:r>
              <a:rPr lang="de-DE" altLang="en-US" noProof="0"/>
              <a:t>Autor: Trebuchet MS bold</a:t>
            </a:r>
          </a:p>
          <a:p>
            <a:pPr lvl="0"/>
            <a:r>
              <a:rPr lang="de-DE" altLang="en-US" noProof="0"/>
              <a:t>Datum: XX.XX.2009</a:t>
            </a:r>
          </a:p>
          <a:p>
            <a:pPr lvl="0"/>
            <a:endParaRPr lang="en-GB" altLang="en-US" noProof="0"/>
          </a:p>
        </p:txBody>
      </p:sp>
      <p:sp>
        <p:nvSpPr>
          <p:cNvPr id="7174" name="Rectangle 6">
            <a:extLst>
              <a:ext uri="{FF2B5EF4-FFF2-40B4-BE49-F238E27FC236}">
                <a16:creationId xmlns:a16="http://schemas.microsoft.com/office/drawing/2014/main" id="{7DD51F91-607E-4547-BDDB-7C190F0DF142}"/>
              </a:ext>
            </a:extLst>
          </p:cNvPr>
          <p:cNvSpPr>
            <a:spLocks noGrp="1" noChangeArrowheads="1"/>
          </p:cNvSpPr>
          <p:nvPr>
            <p:ph type="ctrTitle" sz="quarter"/>
          </p:nvPr>
        </p:nvSpPr>
        <p:spPr>
          <a:xfrm>
            <a:off x="1979615" y="1989142"/>
            <a:ext cx="5976937" cy="1470025"/>
          </a:xfrm>
          <a:prstGeom prst="rect">
            <a:avLst/>
          </a:prstGeom>
        </p:spPr>
        <p:txBody>
          <a:bodyPr/>
          <a:lstStyle>
            <a:lvl1pPr>
              <a:defRPr/>
            </a:lvl1pPr>
          </a:lstStyle>
          <a:p>
            <a:pPr lvl="0"/>
            <a:r>
              <a:rPr lang="de-DE" altLang="en-US" noProof="0"/>
              <a:t>Titel Überschrift Schrift Trebuchet MS</a:t>
            </a:r>
            <a:endParaRPr lang="en-GB" altLang="en-US" noProof="0"/>
          </a:p>
        </p:txBody>
      </p:sp>
      <p:sp>
        <p:nvSpPr>
          <p:cNvPr id="6" name="Slide Number Placeholder 1">
            <a:extLst>
              <a:ext uri="{FF2B5EF4-FFF2-40B4-BE49-F238E27FC236}">
                <a16:creationId xmlns:a16="http://schemas.microsoft.com/office/drawing/2014/main" id="{14041C5F-9ABE-CF4F-BB9A-963A00BA92C3}"/>
              </a:ext>
            </a:extLst>
          </p:cNvPr>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7AB57-8BF5-D549-AB5B-DDB0D095D73B}" type="slidenum">
              <a:rPr lang="en-GB" smtClean="0"/>
              <a:t>‹#›</a:t>
            </a:fld>
            <a:endParaRPr lang="en-GB"/>
          </a:p>
        </p:txBody>
      </p:sp>
      <p:pic>
        <p:nvPicPr>
          <p:cNvPr id="3" name="Picture 2">
            <a:extLst>
              <a:ext uri="{FF2B5EF4-FFF2-40B4-BE49-F238E27FC236}">
                <a16:creationId xmlns:a16="http://schemas.microsoft.com/office/drawing/2014/main" id="{6F93A3B6-31EC-BC4C-AAC3-5F7BF4FBE7AD}"/>
              </a:ext>
            </a:extLst>
          </p:cNvPr>
          <p:cNvPicPr>
            <a:picLocks noChangeAspect="1"/>
          </p:cNvPicPr>
          <p:nvPr userDrawn="1"/>
        </p:nvPicPr>
        <p:blipFill>
          <a:blip r:embed="rId2"/>
          <a:stretch>
            <a:fillRect/>
          </a:stretch>
        </p:blipFill>
        <p:spPr>
          <a:xfrm>
            <a:off x="467544" y="404664"/>
            <a:ext cx="2565400" cy="9017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7A68763-0A5A-3543-8DB8-4D18BE17943F}"/>
              </a:ext>
            </a:extLst>
          </p:cNvPr>
          <p:cNvSpPr>
            <a:spLocks noGrp="1"/>
          </p:cNvSpPr>
          <p:nvPr>
            <p:ph type="body" sz="half" idx="2"/>
          </p:nvPr>
        </p:nvSpPr>
        <p:spPr>
          <a:xfrm>
            <a:off x="339204" y="1556792"/>
            <a:ext cx="2949575" cy="4752528"/>
          </a:xfrm>
          <a:prstGeom prst="rect">
            <a:avLst/>
          </a:prstGeom>
        </p:spPr>
        <p:txBody>
          <a:bodyPr/>
          <a:lstStyle>
            <a:lvl1pPr marL="0" indent="0">
              <a:buNone/>
              <a:defRPr sz="1200" baseline="0"/>
            </a:lvl1pPr>
            <a:lvl2pPr marL="457198" indent="0">
              <a:buNone/>
              <a:defRPr sz="1400"/>
            </a:lvl2pPr>
            <a:lvl3pPr marL="914395" indent="0">
              <a:buNone/>
              <a:defRPr sz="1200"/>
            </a:lvl3pPr>
            <a:lvl4pPr marL="1371592" indent="0">
              <a:buNone/>
              <a:defRPr sz="1000"/>
            </a:lvl4pPr>
            <a:lvl5pPr marL="1828789" indent="0">
              <a:buNone/>
              <a:defRPr sz="1000"/>
            </a:lvl5pPr>
            <a:lvl6pPr marL="2285987" indent="0">
              <a:buNone/>
              <a:defRPr sz="1000"/>
            </a:lvl6pPr>
            <a:lvl7pPr marL="2743185" indent="0">
              <a:buNone/>
              <a:defRPr sz="1000"/>
            </a:lvl7pPr>
            <a:lvl8pPr marL="3200381" indent="0">
              <a:buNone/>
              <a:defRPr sz="1000"/>
            </a:lvl8pPr>
            <a:lvl9pPr marL="3657579" indent="0">
              <a:buNone/>
              <a:defRPr sz="1000"/>
            </a:lvl9pPr>
          </a:lstStyle>
          <a:p>
            <a:pPr lvl="0"/>
            <a:r>
              <a:rPr lang="en-GB" dirty="0"/>
              <a:t>Click to edit Master text styles</a:t>
            </a:r>
          </a:p>
        </p:txBody>
      </p:sp>
      <p:sp>
        <p:nvSpPr>
          <p:cNvPr id="5" name="Content Placeholder 2">
            <a:extLst>
              <a:ext uri="{FF2B5EF4-FFF2-40B4-BE49-F238E27FC236}">
                <a16:creationId xmlns:a16="http://schemas.microsoft.com/office/drawing/2014/main" id="{BCB6E7BA-02C9-414D-9F4C-D83BD7063327}"/>
              </a:ext>
            </a:extLst>
          </p:cNvPr>
          <p:cNvSpPr>
            <a:spLocks noGrp="1"/>
          </p:cNvSpPr>
          <p:nvPr>
            <p:ph sz="half" idx="15"/>
          </p:nvPr>
        </p:nvSpPr>
        <p:spPr>
          <a:xfrm>
            <a:off x="3923928" y="1556792"/>
            <a:ext cx="4589834" cy="4752528"/>
          </a:xfrm>
          <a:prstGeom prst="rect">
            <a:avLst/>
          </a:prstGeom>
        </p:spPr>
        <p:txBody>
          <a:bodyPr/>
          <a:lstStyle>
            <a:lvl1pPr>
              <a:defRPr sz="1200" baseline="0"/>
            </a:lvl1pPr>
            <a:lvl2pPr>
              <a:defRPr sz="1100" baseline="0"/>
            </a:lvl2pPr>
            <a:lvl3pPr>
              <a:defRPr sz="1000" baseline="0"/>
            </a:lvl3pPr>
            <a:lvl4pPr>
              <a:defRPr sz="900" baseline="0"/>
            </a:lvl4pPr>
            <a:lvl5pPr>
              <a:defRPr sz="800" baseline="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Title 1">
            <a:extLst>
              <a:ext uri="{FF2B5EF4-FFF2-40B4-BE49-F238E27FC236}">
                <a16:creationId xmlns:a16="http://schemas.microsoft.com/office/drawing/2014/main" id="{589ED886-65B5-8B4D-89BC-0461CFDF207C}"/>
              </a:ext>
            </a:extLst>
          </p:cNvPr>
          <p:cNvSpPr txBox="1">
            <a:spLocks/>
          </p:cNvSpPr>
          <p:nvPr userDrawn="1"/>
        </p:nvSpPr>
        <p:spPr>
          <a:xfrm>
            <a:off x="362548" y="1052736"/>
            <a:ext cx="6840537" cy="576064"/>
          </a:xfrm>
          <a:prstGeom prst="rect">
            <a:avLst/>
          </a:prstGeom>
        </p:spPr>
        <p:txBody>
          <a:bodyPr/>
          <a:lstStyle>
            <a:lvl1pPr algn="l" rtl="0" fontAlgn="base">
              <a:spcBef>
                <a:spcPct val="0"/>
              </a:spcBef>
              <a:spcAft>
                <a:spcPct val="0"/>
              </a:spcAft>
              <a:defRPr sz="1400" kern="1200" baseline="0">
                <a:solidFill>
                  <a:srgbClr val="811317"/>
                </a:solidFill>
                <a:latin typeface="+mj-lt"/>
                <a:ea typeface="+mj-ea"/>
                <a:cs typeface="+mj-cs"/>
              </a:defRPr>
            </a:lvl1pPr>
            <a:lvl2pPr algn="l" rtl="0" fontAlgn="base">
              <a:spcBef>
                <a:spcPct val="0"/>
              </a:spcBef>
              <a:spcAft>
                <a:spcPct val="0"/>
              </a:spcAft>
              <a:defRPr sz="3000">
                <a:solidFill>
                  <a:srgbClr val="811317"/>
                </a:solidFill>
                <a:latin typeface="Trebuchet MS" panose="020B0703020202090204" pitchFamily="34" charset="0"/>
              </a:defRPr>
            </a:lvl2pPr>
            <a:lvl3pPr algn="l" rtl="0" fontAlgn="base">
              <a:spcBef>
                <a:spcPct val="0"/>
              </a:spcBef>
              <a:spcAft>
                <a:spcPct val="0"/>
              </a:spcAft>
              <a:defRPr sz="3000">
                <a:solidFill>
                  <a:srgbClr val="811317"/>
                </a:solidFill>
                <a:latin typeface="Trebuchet MS" panose="020B0703020202090204" pitchFamily="34" charset="0"/>
              </a:defRPr>
            </a:lvl3pPr>
            <a:lvl4pPr algn="l" rtl="0" fontAlgn="base">
              <a:spcBef>
                <a:spcPct val="0"/>
              </a:spcBef>
              <a:spcAft>
                <a:spcPct val="0"/>
              </a:spcAft>
              <a:defRPr sz="3000">
                <a:solidFill>
                  <a:srgbClr val="811317"/>
                </a:solidFill>
                <a:latin typeface="Trebuchet MS" panose="020B0703020202090204" pitchFamily="34" charset="0"/>
              </a:defRPr>
            </a:lvl4pPr>
            <a:lvl5pPr algn="l" rtl="0" fontAlgn="base">
              <a:spcBef>
                <a:spcPct val="0"/>
              </a:spcBef>
              <a:spcAft>
                <a:spcPct val="0"/>
              </a:spcAft>
              <a:defRPr sz="3000">
                <a:solidFill>
                  <a:srgbClr val="811317"/>
                </a:solidFill>
                <a:latin typeface="Trebuchet MS" panose="020B0703020202090204" pitchFamily="34" charset="0"/>
              </a:defRPr>
            </a:lvl5pPr>
            <a:lvl6pPr marL="457200" algn="l" rtl="0" fontAlgn="base">
              <a:spcBef>
                <a:spcPct val="0"/>
              </a:spcBef>
              <a:spcAft>
                <a:spcPct val="0"/>
              </a:spcAft>
              <a:defRPr sz="3000">
                <a:solidFill>
                  <a:srgbClr val="811317"/>
                </a:solidFill>
                <a:latin typeface="Trebuchet MS" panose="020B0703020202090204" pitchFamily="34" charset="0"/>
              </a:defRPr>
            </a:lvl6pPr>
            <a:lvl7pPr marL="914400" algn="l" rtl="0" fontAlgn="base">
              <a:spcBef>
                <a:spcPct val="0"/>
              </a:spcBef>
              <a:spcAft>
                <a:spcPct val="0"/>
              </a:spcAft>
              <a:defRPr sz="3000">
                <a:solidFill>
                  <a:srgbClr val="811317"/>
                </a:solidFill>
                <a:latin typeface="Trebuchet MS" panose="020B0703020202090204" pitchFamily="34" charset="0"/>
              </a:defRPr>
            </a:lvl7pPr>
            <a:lvl8pPr marL="1371600" algn="l" rtl="0" fontAlgn="base">
              <a:spcBef>
                <a:spcPct val="0"/>
              </a:spcBef>
              <a:spcAft>
                <a:spcPct val="0"/>
              </a:spcAft>
              <a:defRPr sz="3000">
                <a:solidFill>
                  <a:srgbClr val="811317"/>
                </a:solidFill>
                <a:latin typeface="Trebuchet MS" panose="020B0703020202090204" pitchFamily="34" charset="0"/>
              </a:defRPr>
            </a:lvl8pPr>
            <a:lvl9pPr marL="1828800" algn="l" rtl="0" fontAlgn="base">
              <a:spcBef>
                <a:spcPct val="0"/>
              </a:spcBef>
              <a:spcAft>
                <a:spcPct val="0"/>
              </a:spcAft>
              <a:defRPr sz="3000">
                <a:solidFill>
                  <a:srgbClr val="811317"/>
                </a:solidFill>
                <a:latin typeface="Trebuchet MS" panose="020B0703020202090204" pitchFamily="34" charset="0"/>
              </a:defRPr>
            </a:lvl9pPr>
          </a:lstStyle>
          <a:p>
            <a:pPr eaLnBrk="1" hangingPunct="1"/>
            <a:r>
              <a:rPr lang="en-GB" sz="1400"/>
              <a:t>Click to edit Master title style</a:t>
            </a:r>
          </a:p>
        </p:txBody>
      </p:sp>
      <p:sp>
        <p:nvSpPr>
          <p:cNvPr id="7" name="Slide Number Placeholder 1">
            <a:extLst>
              <a:ext uri="{FF2B5EF4-FFF2-40B4-BE49-F238E27FC236}">
                <a16:creationId xmlns:a16="http://schemas.microsoft.com/office/drawing/2014/main" id="{EBE861ED-38D4-6744-B571-52C2F77B8CD3}"/>
              </a:ext>
            </a:extLst>
          </p:cNvPr>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7AB57-8BF5-D549-AB5B-DDB0D095D73B}" type="slidenum">
              <a:rPr lang="en-GB" smtClean="0"/>
              <a:t>‹#›</a:t>
            </a:fld>
            <a:endParaRPr lang="en-GB"/>
          </a:p>
        </p:txBody>
      </p:sp>
    </p:spTree>
    <p:extLst>
      <p:ext uri="{BB962C8B-B14F-4D97-AF65-F5344CB8AC3E}">
        <p14:creationId xmlns:p14="http://schemas.microsoft.com/office/powerpoint/2010/main" val="374857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680B94D9-895A-6C4B-B6BD-28DA227FFCB8}"/>
              </a:ext>
            </a:extLst>
          </p:cNvPr>
          <p:cNvSpPr>
            <a:spLocks noGrp="1"/>
          </p:cNvSpPr>
          <p:nvPr>
            <p:ph sz="half" idx="14"/>
          </p:nvPr>
        </p:nvSpPr>
        <p:spPr>
          <a:xfrm>
            <a:off x="362546" y="1772816"/>
            <a:ext cx="7593830" cy="4392488"/>
          </a:xfrm>
          <a:prstGeom prst="rect">
            <a:avLst/>
          </a:prstGeom>
        </p:spPr>
        <p:txBody>
          <a:bodyPr/>
          <a:lstStyle>
            <a:lvl1pPr>
              <a:defRPr sz="1200" baseline="0"/>
            </a:lvl1pPr>
            <a:lvl2pPr>
              <a:defRPr sz="1100" baseline="0"/>
            </a:lvl2pPr>
            <a:lvl3pPr>
              <a:defRPr sz="1000" baseline="0"/>
            </a:lvl3pPr>
            <a:lvl4pPr>
              <a:defRPr sz="900" baseline="0"/>
            </a:lvl4pPr>
            <a:lvl5pPr>
              <a:defRPr sz="800" baseline="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Title 1">
            <a:extLst>
              <a:ext uri="{FF2B5EF4-FFF2-40B4-BE49-F238E27FC236}">
                <a16:creationId xmlns:a16="http://schemas.microsoft.com/office/drawing/2014/main" id="{06E647A5-0F11-9A4E-8F69-610AB18F4A49}"/>
              </a:ext>
            </a:extLst>
          </p:cNvPr>
          <p:cNvSpPr>
            <a:spLocks noGrp="1"/>
          </p:cNvSpPr>
          <p:nvPr>
            <p:ph type="title"/>
          </p:nvPr>
        </p:nvSpPr>
        <p:spPr>
          <a:xfrm>
            <a:off x="362548" y="1052736"/>
            <a:ext cx="6840537" cy="576064"/>
          </a:xfrm>
          <a:prstGeom prst="rect">
            <a:avLst/>
          </a:prstGeom>
        </p:spPr>
        <p:txBody>
          <a:bodyPr/>
          <a:lstStyle>
            <a:lvl1pPr>
              <a:defRPr sz="1400" baseline="0"/>
            </a:lvl1pPr>
          </a:lstStyle>
          <a:p>
            <a:r>
              <a:rPr lang="en-GB" dirty="0"/>
              <a:t>Click to edit Master title style</a:t>
            </a:r>
          </a:p>
        </p:txBody>
      </p:sp>
      <p:sp>
        <p:nvSpPr>
          <p:cNvPr id="4" name="Slide Number Placeholder 1">
            <a:extLst>
              <a:ext uri="{FF2B5EF4-FFF2-40B4-BE49-F238E27FC236}">
                <a16:creationId xmlns:a16="http://schemas.microsoft.com/office/drawing/2014/main" id="{1BC3C9F7-E060-CB43-81EE-5BA64B8FAEC0}"/>
              </a:ext>
            </a:extLst>
          </p:cNvPr>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7AB57-8BF5-D549-AB5B-DDB0D095D73B}" type="slidenum">
              <a:rPr lang="en-GB" smtClean="0"/>
              <a:t>‹#›</a:t>
            </a:fld>
            <a:endParaRPr lang="en-GB"/>
          </a:p>
        </p:txBody>
      </p:sp>
    </p:spTree>
    <p:extLst>
      <p:ext uri="{BB962C8B-B14F-4D97-AF65-F5344CB8AC3E}">
        <p14:creationId xmlns:p14="http://schemas.microsoft.com/office/powerpoint/2010/main" val="100000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531B5-8FB6-EB4B-AA0C-0E8F1592AA91}"/>
              </a:ext>
            </a:extLst>
          </p:cNvPr>
          <p:cNvSpPr>
            <a:spLocks noGrp="1"/>
          </p:cNvSpPr>
          <p:nvPr>
            <p:ph type="title"/>
          </p:nvPr>
        </p:nvSpPr>
        <p:spPr>
          <a:xfrm>
            <a:off x="623890" y="1709742"/>
            <a:ext cx="7886700" cy="2852737"/>
          </a:xfrm>
          <a:prstGeom prst="rect">
            <a:avLst/>
          </a:prstGeo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5FE4DBA-170B-5646-8926-EDFD915C7FFA}"/>
              </a:ext>
            </a:extLst>
          </p:cNvPr>
          <p:cNvSpPr>
            <a:spLocks noGrp="1"/>
          </p:cNvSpPr>
          <p:nvPr>
            <p:ph type="body" idx="1"/>
          </p:nvPr>
        </p:nvSpPr>
        <p:spPr>
          <a:xfrm>
            <a:off x="623890" y="4589467"/>
            <a:ext cx="7886700" cy="1500187"/>
          </a:xfrm>
          <a:prstGeom prst="rect">
            <a:avLst/>
          </a:prstGeom>
        </p:spPr>
        <p:txBody>
          <a:bodyPr/>
          <a:lstStyle>
            <a:lvl1pPr marL="0" indent="0">
              <a:buNone/>
              <a:defRPr sz="2400"/>
            </a:lvl1pPr>
            <a:lvl2pPr marL="457198" indent="0">
              <a:buNone/>
              <a:defRPr sz="2000"/>
            </a:lvl2pPr>
            <a:lvl3pPr marL="914395" indent="0">
              <a:buNone/>
              <a:defRPr sz="1800"/>
            </a:lvl3pPr>
            <a:lvl4pPr marL="1371592" indent="0">
              <a:buNone/>
              <a:defRPr sz="1600"/>
            </a:lvl4pPr>
            <a:lvl5pPr marL="1828789" indent="0">
              <a:buNone/>
              <a:defRPr sz="1600"/>
            </a:lvl5pPr>
            <a:lvl6pPr marL="2285987" indent="0">
              <a:buNone/>
              <a:defRPr sz="1600"/>
            </a:lvl6pPr>
            <a:lvl7pPr marL="2743185" indent="0">
              <a:buNone/>
              <a:defRPr sz="1600"/>
            </a:lvl7pPr>
            <a:lvl8pPr marL="3200381" indent="0">
              <a:buNone/>
              <a:defRPr sz="1600"/>
            </a:lvl8pPr>
            <a:lvl9pPr marL="3657579" indent="0">
              <a:buNone/>
              <a:defRPr sz="1600"/>
            </a:lvl9pPr>
          </a:lstStyle>
          <a:p>
            <a:pPr lvl="0"/>
            <a:r>
              <a:rPr lang="en-GB"/>
              <a:t>Click to edit Master text styles</a:t>
            </a:r>
          </a:p>
        </p:txBody>
      </p:sp>
      <p:sp>
        <p:nvSpPr>
          <p:cNvPr id="4" name="Slide Number Placeholder 1">
            <a:extLst>
              <a:ext uri="{FF2B5EF4-FFF2-40B4-BE49-F238E27FC236}">
                <a16:creationId xmlns:a16="http://schemas.microsoft.com/office/drawing/2014/main" id="{1C25B312-2112-D248-8627-9E81B7F9DCE2}"/>
              </a:ext>
            </a:extLst>
          </p:cNvPr>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7AB57-8BF5-D549-AB5B-DDB0D095D73B}" type="slidenum">
              <a:rPr lang="en-GB" smtClean="0"/>
              <a:t>‹#›</a:t>
            </a:fld>
            <a:endParaRPr lang="en-GB"/>
          </a:p>
        </p:txBody>
      </p:sp>
    </p:spTree>
    <p:extLst>
      <p:ext uri="{BB962C8B-B14F-4D97-AF65-F5344CB8AC3E}">
        <p14:creationId xmlns:p14="http://schemas.microsoft.com/office/powerpoint/2010/main" val="124786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80DC3D3E-3EC5-644E-B171-6B3D575ACE6C}"/>
              </a:ext>
            </a:extLst>
          </p:cNvPr>
          <p:cNvSpPr>
            <a:spLocks noGrp="1"/>
          </p:cNvSpPr>
          <p:nvPr>
            <p:ph sz="half" idx="14"/>
          </p:nvPr>
        </p:nvSpPr>
        <p:spPr>
          <a:xfrm>
            <a:off x="362546" y="1988840"/>
            <a:ext cx="4002932" cy="4392488"/>
          </a:xfrm>
          <a:prstGeom prst="rect">
            <a:avLst/>
          </a:prstGeom>
        </p:spPr>
        <p:txBody>
          <a:bodyPr/>
          <a:lstStyle>
            <a:lvl1pPr>
              <a:defRPr sz="1200" baseline="0"/>
            </a:lvl1pPr>
            <a:lvl2pPr>
              <a:defRPr sz="1100" baseline="0"/>
            </a:lvl2pPr>
            <a:lvl3pPr>
              <a:defRPr sz="1000" baseline="0"/>
            </a:lvl3pPr>
            <a:lvl4pPr>
              <a:defRPr sz="900" baseline="0"/>
            </a:lvl4pPr>
            <a:lvl5pPr>
              <a:defRPr sz="800" baseline="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a:extLst>
              <a:ext uri="{FF2B5EF4-FFF2-40B4-BE49-F238E27FC236}">
                <a16:creationId xmlns:a16="http://schemas.microsoft.com/office/drawing/2014/main" id="{37624998-DB2C-A846-91AA-05BCCBE24281}"/>
              </a:ext>
            </a:extLst>
          </p:cNvPr>
          <p:cNvSpPr>
            <a:spLocks noGrp="1"/>
          </p:cNvSpPr>
          <p:nvPr>
            <p:ph sz="half" idx="15"/>
          </p:nvPr>
        </p:nvSpPr>
        <p:spPr>
          <a:xfrm>
            <a:off x="4725518" y="1988840"/>
            <a:ext cx="4002932" cy="4392488"/>
          </a:xfrm>
          <a:prstGeom prst="rect">
            <a:avLst/>
          </a:prstGeom>
        </p:spPr>
        <p:txBody>
          <a:bodyPr/>
          <a:lstStyle>
            <a:lvl1pPr>
              <a:defRPr sz="1200" baseline="0"/>
            </a:lvl1pPr>
            <a:lvl2pPr>
              <a:defRPr sz="1100" baseline="0"/>
            </a:lvl2pPr>
            <a:lvl3pPr>
              <a:defRPr sz="1000" baseline="0"/>
            </a:lvl3pPr>
            <a:lvl4pPr>
              <a:defRPr sz="900" baseline="0"/>
            </a:lvl4pPr>
            <a:lvl5pPr>
              <a:defRPr sz="800" baseline="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Title 1">
            <a:extLst>
              <a:ext uri="{FF2B5EF4-FFF2-40B4-BE49-F238E27FC236}">
                <a16:creationId xmlns:a16="http://schemas.microsoft.com/office/drawing/2014/main" id="{1AC09D9E-13C3-C146-9899-698D7B2DB77B}"/>
              </a:ext>
            </a:extLst>
          </p:cNvPr>
          <p:cNvSpPr>
            <a:spLocks noGrp="1"/>
          </p:cNvSpPr>
          <p:nvPr>
            <p:ph type="title"/>
          </p:nvPr>
        </p:nvSpPr>
        <p:spPr>
          <a:xfrm>
            <a:off x="362548" y="1052736"/>
            <a:ext cx="6840537" cy="576064"/>
          </a:xfrm>
          <a:prstGeom prst="rect">
            <a:avLst/>
          </a:prstGeom>
        </p:spPr>
        <p:txBody>
          <a:bodyPr/>
          <a:lstStyle>
            <a:lvl1pPr>
              <a:defRPr sz="1400" baseline="0"/>
            </a:lvl1pPr>
          </a:lstStyle>
          <a:p>
            <a:r>
              <a:rPr lang="en-GB" dirty="0"/>
              <a:t>Click to edit Master title style</a:t>
            </a:r>
          </a:p>
        </p:txBody>
      </p:sp>
      <p:sp>
        <p:nvSpPr>
          <p:cNvPr id="5" name="Slide Number Placeholder 1">
            <a:extLst>
              <a:ext uri="{FF2B5EF4-FFF2-40B4-BE49-F238E27FC236}">
                <a16:creationId xmlns:a16="http://schemas.microsoft.com/office/drawing/2014/main" id="{BEA55995-D905-1E46-AD53-ED4F7F6E3662}"/>
              </a:ext>
            </a:extLst>
          </p:cNvPr>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7AB57-8BF5-D549-AB5B-DDB0D095D73B}" type="slidenum">
              <a:rPr lang="en-GB" smtClean="0"/>
              <a:t>‹#›</a:t>
            </a:fld>
            <a:endParaRPr lang="en-GB"/>
          </a:p>
        </p:txBody>
      </p:sp>
    </p:spTree>
    <p:extLst>
      <p:ext uri="{BB962C8B-B14F-4D97-AF65-F5344CB8AC3E}">
        <p14:creationId xmlns:p14="http://schemas.microsoft.com/office/powerpoint/2010/main" val="280569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636E13F-0AC6-7D4B-A362-A0FD14A71E49}"/>
              </a:ext>
            </a:extLst>
          </p:cNvPr>
          <p:cNvSpPr>
            <a:spLocks noGrp="1"/>
          </p:cNvSpPr>
          <p:nvPr>
            <p:ph sz="half" idx="12"/>
          </p:nvPr>
        </p:nvSpPr>
        <p:spPr>
          <a:xfrm>
            <a:off x="363083" y="1988840"/>
            <a:ext cx="2418755" cy="4248472"/>
          </a:xfrm>
          <a:prstGeom prst="rect">
            <a:avLst/>
          </a:prstGeom>
        </p:spPr>
        <p:txBody>
          <a:bodyPr/>
          <a:lstStyle>
            <a:lvl1pPr>
              <a:defRPr sz="1200" baseline="0"/>
            </a:lvl1pPr>
            <a:lvl2pPr>
              <a:defRPr sz="1100" baseline="0"/>
            </a:lvl2pPr>
            <a:lvl3pPr>
              <a:defRPr sz="1000" baseline="0"/>
            </a:lvl3pPr>
            <a:lvl4pPr>
              <a:defRPr sz="900" baseline="0"/>
            </a:lvl4pPr>
            <a:lvl5pPr>
              <a:defRPr sz="800" baseline="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8" name="Content Placeholder 2">
            <a:extLst>
              <a:ext uri="{FF2B5EF4-FFF2-40B4-BE49-F238E27FC236}">
                <a16:creationId xmlns:a16="http://schemas.microsoft.com/office/drawing/2014/main" id="{5742077D-7812-994D-8A3A-F578E47E05F3}"/>
              </a:ext>
            </a:extLst>
          </p:cNvPr>
          <p:cNvSpPr>
            <a:spLocks noGrp="1"/>
          </p:cNvSpPr>
          <p:nvPr>
            <p:ph sz="half" idx="13"/>
          </p:nvPr>
        </p:nvSpPr>
        <p:spPr>
          <a:xfrm>
            <a:off x="3300655" y="1988840"/>
            <a:ext cx="2418755" cy="4248472"/>
          </a:xfrm>
          <a:prstGeom prst="rect">
            <a:avLst/>
          </a:prstGeom>
        </p:spPr>
        <p:txBody>
          <a:bodyPr/>
          <a:lstStyle>
            <a:lvl1pPr>
              <a:defRPr sz="1200" baseline="0"/>
            </a:lvl1pPr>
            <a:lvl2pPr>
              <a:defRPr sz="1100" baseline="0"/>
            </a:lvl2pPr>
            <a:lvl3pPr>
              <a:defRPr sz="1000" baseline="0"/>
            </a:lvl3pPr>
            <a:lvl4pPr>
              <a:defRPr sz="900" baseline="0"/>
            </a:lvl4pPr>
            <a:lvl5pPr>
              <a:defRPr sz="800" baseline="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9" name="Content Placeholder 2">
            <a:extLst>
              <a:ext uri="{FF2B5EF4-FFF2-40B4-BE49-F238E27FC236}">
                <a16:creationId xmlns:a16="http://schemas.microsoft.com/office/drawing/2014/main" id="{CF716737-2652-3C41-82CF-DF8ACB241940}"/>
              </a:ext>
            </a:extLst>
          </p:cNvPr>
          <p:cNvSpPr>
            <a:spLocks noGrp="1"/>
          </p:cNvSpPr>
          <p:nvPr>
            <p:ph sz="half" idx="14"/>
          </p:nvPr>
        </p:nvSpPr>
        <p:spPr>
          <a:xfrm>
            <a:off x="6238223" y="1982732"/>
            <a:ext cx="2418755" cy="4248472"/>
          </a:xfrm>
          <a:prstGeom prst="rect">
            <a:avLst/>
          </a:prstGeom>
        </p:spPr>
        <p:txBody>
          <a:bodyPr/>
          <a:lstStyle>
            <a:lvl1pPr>
              <a:defRPr sz="1200" baseline="0"/>
            </a:lvl1pPr>
            <a:lvl2pPr>
              <a:defRPr sz="1100" baseline="0"/>
            </a:lvl2pPr>
            <a:lvl3pPr>
              <a:defRPr sz="1000" baseline="0"/>
            </a:lvl3pPr>
            <a:lvl4pPr>
              <a:defRPr sz="900" baseline="0"/>
            </a:lvl4pPr>
            <a:lvl5pPr>
              <a:defRPr sz="800" baseline="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1">
            <a:extLst>
              <a:ext uri="{FF2B5EF4-FFF2-40B4-BE49-F238E27FC236}">
                <a16:creationId xmlns:a16="http://schemas.microsoft.com/office/drawing/2014/main" id="{8AF79242-D519-0749-B9AD-659C96493AA3}"/>
              </a:ext>
            </a:extLst>
          </p:cNvPr>
          <p:cNvSpPr>
            <a:spLocks noGrp="1"/>
          </p:cNvSpPr>
          <p:nvPr>
            <p:ph type="title"/>
          </p:nvPr>
        </p:nvSpPr>
        <p:spPr>
          <a:xfrm>
            <a:off x="362548" y="1052736"/>
            <a:ext cx="6840537" cy="576064"/>
          </a:xfrm>
          <a:prstGeom prst="rect">
            <a:avLst/>
          </a:prstGeom>
        </p:spPr>
        <p:txBody>
          <a:bodyPr/>
          <a:lstStyle>
            <a:lvl1pPr>
              <a:defRPr sz="1400" baseline="0"/>
            </a:lvl1pPr>
          </a:lstStyle>
          <a:p>
            <a:r>
              <a:rPr lang="en-GB" dirty="0"/>
              <a:t>Click to edit Master title style</a:t>
            </a:r>
          </a:p>
        </p:txBody>
      </p:sp>
      <p:sp>
        <p:nvSpPr>
          <p:cNvPr id="6" name="Slide Number Placeholder 1">
            <a:extLst>
              <a:ext uri="{FF2B5EF4-FFF2-40B4-BE49-F238E27FC236}">
                <a16:creationId xmlns:a16="http://schemas.microsoft.com/office/drawing/2014/main" id="{EAEB2565-5E5B-E447-98C4-7F0107C83B87}"/>
              </a:ext>
            </a:extLst>
          </p:cNvPr>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7AB57-8BF5-D549-AB5B-DDB0D095D73B}" type="slidenum">
              <a:rPr lang="en-GB" smtClean="0"/>
              <a:t>‹#›</a:t>
            </a:fld>
            <a:endParaRPr lang="en-GB"/>
          </a:p>
        </p:txBody>
      </p:sp>
    </p:spTree>
    <p:extLst>
      <p:ext uri="{BB962C8B-B14F-4D97-AF65-F5344CB8AC3E}">
        <p14:creationId xmlns:p14="http://schemas.microsoft.com/office/powerpoint/2010/main" val="3161269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3CC6D78-BDA3-A647-9CB7-3FF118019147}"/>
              </a:ext>
            </a:extLst>
          </p:cNvPr>
          <p:cNvSpPr>
            <a:spLocks noGrp="1"/>
          </p:cNvSpPr>
          <p:nvPr>
            <p:ph type="body" idx="1"/>
          </p:nvPr>
        </p:nvSpPr>
        <p:spPr>
          <a:xfrm>
            <a:off x="362548" y="1828273"/>
            <a:ext cx="3868737" cy="347860"/>
          </a:xfrm>
          <a:prstGeom prst="rect">
            <a:avLst/>
          </a:prstGeom>
        </p:spPr>
        <p:txBody>
          <a:bodyPr anchor="b"/>
          <a:lstStyle>
            <a:lvl1pPr marL="0" indent="0">
              <a:buNone/>
              <a:defRPr sz="1300" b="1" baseline="0"/>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en-GB" dirty="0"/>
              <a:t>Click to edit Master text styles</a:t>
            </a:r>
          </a:p>
        </p:txBody>
      </p:sp>
      <p:sp>
        <p:nvSpPr>
          <p:cNvPr id="7" name="Content Placeholder 2">
            <a:extLst>
              <a:ext uri="{FF2B5EF4-FFF2-40B4-BE49-F238E27FC236}">
                <a16:creationId xmlns:a16="http://schemas.microsoft.com/office/drawing/2014/main" id="{502449CE-4E27-4A4C-9DD3-7034724EE1AB}"/>
              </a:ext>
            </a:extLst>
          </p:cNvPr>
          <p:cNvSpPr>
            <a:spLocks noGrp="1"/>
          </p:cNvSpPr>
          <p:nvPr>
            <p:ph sz="half" idx="14"/>
          </p:nvPr>
        </p:nvSpPr>
        <p:spPr>
          <a:xfrm>
            <a:off x="362548" y="2264692"/>
            <a:ext cx="3868737" cy="4116636"/>
          </a:xfrm>
          <a:prstGeom prst="rect">
            <a:avLst/>
          </a:prstGeom>
        </p:spPr>
        <p:txBody>
          <a:bodyPr/>
          <a:lstStyle>
            <a:lvl1pPr>
              <a:defRPr sz="1200" baseline="0"/>
            </a:lvl1pPr>
            <a:lvl2pPr>
              <a:defRPr sz="1100" baseline="0"/>
            </a:lvl2pPr>
            <a:lvl3pPr>
              <a:defRPr sz="1000" baseline="0"/>
            </a:lvl3pPr>
            <a:lvl4pPr>
              <a:defRPr sz="900" baseline="0"/>
            </a:lvl4pPr>
            <a:lvl5pPr>
              <a:defRPr sz="800" baseline="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8" name="Content Placeholder 2">
            <a:extLst>
              <a:ext uri="{FF2B5EF4-FFF2-40B4-BE49-F238E27FC236}">
                <a16:creationId xmlns:a16="http://schemas.microsoft.com/office/drawing/2014/main" id="{D280DCCA-F130-5146-9B66-AECFDC157924}"/>
              </a:ext>
            </a:extLst>
          </p:cNvPr>
          <p:cNvSpPr>
            <a:spLocks noGrp="1"/>
          </p:cNvSpPr>
          <p:nvPr>
            <p:ph sz="half" idx="15"/>
          </p:nvPr>
        </p:nvSpPr>
        <p:spPr>
          <a:xfrm>
            <a:off x="4375672" y="2264692"/>
            <a:ext cx="3868737" cy="4116636"/>
          </a:xfrm>
          <a:prstGeom prst="rect">
            <a:avLst/>
          </a:prstGeom>
        </p:spPr>
        <p:txBody>
          <a:bodyPr/>
          <a:lstStyle>
            <a:lvl1pPr>
              <a:defRPr sz="1200" baseline="0"/>
            </a:lvl1pPr>
            <a:lvl2pPr>
              <a:defRPr sz="1100" baseline="0"/>
            </a:lvl2pPr>
            <a:lvl3pPr>
              <a:defRPr sz="1000" baseline="0"/>
            </a:lvl3pPr>
            <a:lvl4pPr>
              <a:defRPr sz="900" baseline="0"/>
            </a:lvl4pPr>
            <a:lvl5pPr>
              <a:defRPr sz="800" baseline="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9" name="Text Placeholder 2">
            <a:extLst>
              <a:ext uri="{FF2B5EF4-FFF2-40B4-BE49-F238E27FC236}">
                <a16:creationId xmlns:a16="http://schemas.microsoft.com/office/drawing/2014/main" id="{807EC142-416A-A146-97DF-15DDCED91825}"/>
              </a:ext>
            </a:extLst>
          </p:cNvPr>
          <p:cNvSpPr>
            <a:spLocks noGrp="1"/>
          </p:cNvSpPr>
          <p:nvPr>
            <p:ph type="body" idx="16"/>
          </p:nvPr>
        </p:nvSpPr>
        <p:spPr>
          <a:xfrm>
            <a:off x="4375673" y="1828273"/>
            <a:ext cx="3868737" cy="347860"/>
          </a:xfrm>
          <a:prstGeom prst="rect">
            <a:avLst/>
          </a:prstGeom>
        </p:spPr>
        <p:txBody>
          <a:bodyPr anchor="b"/>
          <a:lstStyle>
            <a:lvl1pPr marL="0" indent="0">
              <a:buNone/>
              <a:defRPr sz="1300" b="1" baseline="0"/>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en-GB" dirty="0"/>
              <a:t>Click to edit Master text styles</a:t>
            </a:r>
          </a:p>
        </p:txBody>
      </p:sp>
      <p:sp>
        <p:nvSpPr>
          <p:cNvPr id="12" name="Title 1">
            <a:extLst>
              <a:ext uri="{FF2B5EF4-FFF2-40B4-BE49-F238E27FC236}">
                <a16:creationId xmlns:a16="http://schemas.microsoft.com/office/drawing/2014/main" id="{EA869020-E856-A649-A1AF-3149D6F8D4E9}"/>
              </a:ext>
            </a:extLst>
          </p:cNvPr>
          <p:cNvSpPr>
            <a:spLocks noGrp="1"/>
          </p:cNvSpPr>
          <p:nvPr>
            <p:ph type="title"/>
          </p:nvPr>
        </p:nvSpPr>
        <p:spPr>
          <a:xfrm>
            <a:off x="362548" y="1052736"/>
            <a:ext cx="6840537" cy="576064"/>
          </a:xfrm>
          <a:prstGeom prst="rect">
            <a:avLst/>
          </a:prstGeom>
        </p:spPr>
        <p:txBody>
          <a:bodyPr/>
          <a:lstStyle>
            <a:lvl1pPr>
              <a:defRPr sz="1400" baseline="0"/>
            </a:lvl1pPr>
          </a:lstStyle>
          <a:p>
            <a:r>
              <a:rPr lang="en-GB" dirty="0"/>
              <a:t>Click to edit Master title style</a:t>
            </a:r>
          </a:p>
        </p:txBody>
      </p:sp>
      <p:sp>
        <p:nvSpPr>
          <p:cNvPr id="10" name="Slide Number Placeholder 1">
            <a:extLst>
              <a:ext uri="{FF2B5EF4-FFF2-40B4-BE49-F238E27FC236}">
                <a16:creationId xmlns:a16="http://schemas.microsoft.com/office/drawing/2014/main" id="{96BD9DDE-DD20-6E4E-83E4-964DB347F01B}"/>
              </a:ext>
            </a:extLst>
          </p:cNvPr>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7AB57-8BF5-D549-AB5B-DDB0D095D73B}" type="slidenum">
              <a:rPr lang="en-GB" smtClean="0"/>
              <a:t>‹#›</a:t>
            </a:fld>
            <a:endParaRPr lang="en-GB"/>
          </a:p>
        </p:txBody>
      </p:sp>
    </p:spTree>
    <p:extLst>
      <p:ext uri="{BB962C8B-B14F-4D97-AF65-F5344CB8AC3E}">
        <p14:creationId xmlns:p14="http://schemas.microsoft.com/office/powerpoint/2010/main" val="371629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3CC6D78-BDA3-A647-9CB7-3FF118019147}"/>
              </a:ext>
            </a:extLst>
          </p:cNvPr>
          <p:cNvSpPr>
            <a:spLocks noGrp="1"/>
          </p:cNvSpPr>
          <p:nvPr>
            <p:ph type="body" idx="1"/>
          </p:nvPr>
        </p:nvSpPr>
        <p:spPr>
          <a:xfrm>
            <a:off x="357378" y="1823297"/>
            <a:ext cx="2418755" cy="347860"/>
          </a:xfrm>
          <a:prstGeom prst="rect">
            <a:avLst/>
          </a:prstGeom>
        </p:spPr>
        <p:txBody>
          <a:bodyPr anchor="b"/>
          <a:lstStyle>
            <a:lvl1pPr marL="0" indent="0">
              <a:buNone/>
              <a:defRPr sz="1300" b="1" baseline="0"/>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en-GB" dirty="0"/>
              <a:t>Click to edit Master text styles</a:t>
            </a:r>
          </a:p>
        </p:txBody>
      </p:sp>
      <p:sp>
        <p:nvSpPr>
          <p:cNvPr id="10" name="Content Placeholder 2">
            <a:extLst>
              <a:ext uri="{FF2B5EF4-FFF2-40B4-BE49-F238E27FC236}">
                <a16:creationId xmlns:a16="http://schemas.microsoft.com/office/drawing/2014/main" id="{A18170F8-E7A2-5045-A629-5A86FCD48A61}"/>
              </a:ext>
            </a:extLst>
          </p:cNvPr>
          <p:cNvSpPr>
            <a:spLocks noGrp="1"/>
          </p:cNvSpPr>
          <p:nvPr>
            <p:ph sz="half" idx="12"/>
          </p:nvPr>
        </p:nvSpPr>
        <p:spPr>
          <a:xfrm>
            <a:off x="369319" y="2259716"/>
            <a:ext cx="2418755" cy="4121612"/>
          </a:xfrm>
          <a:prstGeom prst="rect">
            <a:avLst/>
          </a:prstGeom>
        </p:spPr>
        <p:txBody>
          <a:bodyPr/>
          <a:lstStyle>
            <a:lvl1pPr>
              <a:defRPr sz="1200" baseline="0"/>
            </a:lvl1pPr>
            <a:lvl2pPr>
              <a:defRPr sz="1100" baseline="0"/>
            </a:lvl2pPr>
            <a:lvl3pPr>
              <a:defRPr sz="1000" baseline="0"/>
            </a:lvl3pPr>
            <a:lvl4pPr>
              <a:defRPr sz="900" baseline="0"/>
            </a:lvl4pPr>
            <a:lvl5pPr>
              <a:defRPr sz="800" baseline="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2" name="Text Placeholder 2">
            <a:extLst>
              <a:ext uri="{FF2B5EF4-FFF2-40B4-BE49-F238E27FC236}">
                <a16:creationId xmlns:a16="http://schemas.microsoft.com/office/drawing/2014/main" id="{08E9BD3A-1E1A-0542-BFCE-975AD5CD3014}"/>
              </a:ext>
            </a:extLst>
          </p:cNvPr>
          <p:cNvSpPr>
            <a:spLocks noGrp="1"/>
          </p:cNvSpPr>
          <p:nvPr>
            <p:ph type="body" idx="13"/>
          </p:nvPr>
        </p:nvSpPr>
        <p:spPr>
          <a:xfrm>
            <a:off x="3223039" y="1823297"/>
            <a:ext cx="2418755" cy="347860"/>
          </a:xfrm>
          <a:prstGeom prst="rect">
            <a:avLst/>
          </a:prstGeom>
        </p:spPr>
        <p:txBody>
          <a:bodyPr anchor="b"/>
          <a:lstStyle>
            <a:lvl1pPr marL="0" indent="0">
              <a:buNone/>
              <a:defRPr sz="1300" b="1" baseline="0"/>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en-GB" dirty="0"/>
              <a:t>Click to edit Master text styles</a:t>
            </a:r>
          </a:p>
        </p:txBody>
      </p:sp>
      <p:sp>
        <p:nvSpPr>
          <p:cNvPr id="13" name="Content Placeholder 2">
            <a:extLst>
              <a:ext uri="{FF2B5EF4-FFF2-40B4-BE49-F238E27FC236}">
                <a16:creationId xmlns:a16="http://schemas.microsoft.com/office/drawing/2014/main" id="{128B18D3-C532-9A45-825B-80A184D88C68}"/>
              </a:ext>
            </a:extLst>
          </p:cNvPr>
          <p:cNvSpPr>
            <a:spLocks noGrp="1"/>
          </p:cNvSpPr>
          <p:nvPr>
            <p:ph sz="half" idx="14"/>
          </p:nvPr>
        </p:nvSpPr>
        <p:spPr>
          <a:xfrm>
            <a:off x="3234979" y="2259716"/>
            <a:ext cx="2418755" cy="4121612"/>
          </a:xfrm>
          <a:prstGeom prst="rect">
            <a:avLst/>
          </a:prstGeom>
        </p:spPr>
        <p:txBody>
          <a:bodyPr/>
          <a:lstStyle>
            <a:lvl1pPr>
              <a:defRPr sz="1200" baseline="0"/>
            </a:lvl1pPr>
            <a:lvl2pPr>
              <a:defRPr sz="1100" baseline="0"/>
            </a:lvl2pPr>
            <a:lvl3pPr>
              <a:defRPr sz="1000" baseline="0"/>
            </a:lvl3pPr>
            <a:lvl4pPr>
              <a:defRPr sz="900" baseline="0"/>
            </a:lvl4pPr>
            <a:lvl5pPr>
              <a:defRPr sz="800" baseline="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4" name="Text Placeholder 2">
            <a:extLst>
              <a:ext uri="{FF2B5EF4-FFF2-40B4-BE49-F238E27FC236}">
                <a16:creationId xmlns:a16="http://schemas.microsoft.com/office/drawing/2014/main" id="{489B2AFE-8FBD-AA47-B535-0D090E45A5D0}"/>
              </a:ext>
            </a:extLst>
          </p:cNvPr>
          <p:cNvSpPr>
            <a:spLocks noGrp="1"/>
          </p:cNvSpPr>
          <p:nvPr>
            <p:ph type="body" idx="15"/>
          </p:nvPr>
        </p:nvSpPr>
        <p:spPr>
          <a:xfrm>
            <a:off x="5959343" y="1828273"/>
            <a:ext cx="2418755" cy="347860"/>
          </a:xfrm>
          <a:prstGeom prst="rect">
            <a:avLst/>
          </a:prstGeom>
        </p:spPr>
        <p:txBody>
          <a:bodyPr anchor="b"/>
          <a:lstStyle>
            <a:lvl1pPr marL="0" indent="0">
              <a:buNone/>
              <a:defRPr sz="1300" b="1" baseline="0"/>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en-GB" dirty="0"/>
              <a:t>Click to edit Master text styles</a:t>
            </a:r>
          </a:p>
        </p:txBody>
      </p:sp>
      <p:sp>
        <p:nvSpPr>
          <p:cNvPr id="15" name="Content Placeholder 2">
            <a:extLst>
              <a:ext uri="{FF2B5EF4-FFF2-40B4-BE49-F238E27FC236}">
                <a16:creationId xmlns:a16="http://schemas.microsoft.com/office/drawing/2014/main" id="{1C94B175-BC3E-9B4D-8138-D6451EC34012}"/>
              </a:ext>
            </a:extLst>
          </p:cNvPr>
          <p:cNvSpPr>
            <a:spLocks noGrp="1"/>
          </p:cNvSpPr>
          <p:nvPr>
            <p:ph sz="half" idx="16"/>
          </p:nvPr>
        </p:nvSpPr>
        <p:spPr>
          <a:xfrm>
            <a:off x="5971282" y="2264692"/>
            <a:ext cx="2418755" cy="4116636"/>
          </a:xfrm>
          <a:prstGeom prst="rect">
            <a:avLst/>
          </a:prstGeom>
        </p:spPr>
        <p:txBody>
          <a:bodyPr/>
          <a:lstStyle>
            <a:lvl1pPr>
              <a:defRPr sz="1200" baseline="0"/>
            </a:lvl1pPr>
            <a:lvl2pPr>
              <a:defRPr sz="1100" baseline="0"/>
            </a:lvl2pPr>
            <a:lvl3pPr>
              <a:defRPr sz="1000" baseline="0"/>
            </a:lvl3pPr>
            <a:lvl4pPr>
              <a:defRPr sz="900" baseline="0"/>
            </a:lvl4pPr>
            <a:lvl5pPr>
              <a:defRPr sz="800" baseline="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6" name="Title 1">
            <a:extLst>
              <a:ext uri="{FF2B5EF4-FFF2-40B4-BE49-F238E27FC236}">
                <a16:creationId xmlns:a16="http://schemas.microsoft.com/office/drawing/2014/main" id="{C008D198-BB0A-C54E-A49E-5B1883BF6E4A}"/>
              </a:ext>
            </a:extLst>
          </p:cNvPr>
          <p:cNvSpPr>
            <a:spLocks noGrp="1"/>
          </p:cNvSpPr>
          <p:nvPr>
            <p:ph type="title"/>
          </p:nvPr>
        </p:nvSpPr>
        <p:spPr>
          <a:xfrm>
            <a:off x="362548" y="1052736"/>
            <a:ext cx="6840537" cy="576064"/>
          </a:xfrm>
          <a:prstGeom prst="rect">
            <a:avLst/>
          </a:prstGeom>
        </p:spPr>
        <p:txBody>
          <a:bodyPr/>
          <a:lstStyle>
            <a:lvl1pPr>
              <a:defRPr sz="1400" baseline="0"/>
            </a:lvl1pPr>
          </a:lstStyle>
          <a:p>
            <a:r>
              <a:rPr lang="en-GB" dirty="0"/>
              <a:t>Click to edit Master title style</a:t>
            </a:r>
          </a:p>
        </p:txBody>
      </p:sp>
      <p:sp>
        <p:nvSpPr>
          <p:cNvPr id="9" name="Slide Number Placeholder 1">
            <a:extLst>
              <a:ext uri="{FF2B5EF4-FFF2-40B4-BE49-F238E27FC236}">
                <a16:creationId xmlns:a16="http://schemas.microsoft.com/office/drawing/2014/main" id="{F3E88DC4-02FD-8242-93B4-77169C74A723}"/>
              </a:ext>
            </a:extLst>
          </p:cNvPr>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7AB57-8BF5-D549-AB5B-DDB0D095D73B}" type="slidenum">
              <a:rPr lang="en-GB" smtClean="0"/>
              <a:t>‹#›</a:t>
            </a:fld>
            <a:endParaRPr lang="en-GB"/>
          </a:p>
        </p:txBody>
      </p:sp>
    </p:spTree>
    <p:extLst>
      <p:ext uri="{BB962C8B-B14F-4D97-AF65-F5344CB8AC3E}">
        <p14:creationId xmlns:p14="http://schemas.microsoft.com/office/powerpoint/2010/main" val="2453801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D9399-6851-864C-828E-95913AC46B49}"/>
              </a:ext>
            </a:extLst>
          </p:cNvPr>
          <p:cNvSpPr>
            <a:spLocks noGrp="1"/>
          </p:cNvSpPr>
          <p:nvPr>
            <p:ph type="title"/>
          </p:nvPr>
        </p:nvSpPr>
        <p:spPr>
          <a:xfrm>
            <a:off x="1979613" y="2060575"/>
            <a:ext cx="6840537" cy="649288"/>
          </a:xfrm>
          <a:prstGeom prst="rect">
            <a:avLst/>
          </a:prstGeom>
        </p:spPr>
        <p:txBody>
          <a:bodyPr/>
          <a:lstStyle/>
          <a:p>
            <a:r>
              <a:rPr lang="en-GB"/>
              <a:t>Click to edit Master title style</a:t>
            </a:r>
          </a:p>
        </p:txBody>
      </p:sp>
      <p:sp>
        <p:nvSpPr>
          <p:cNvPr id="3" name="Slide Number Placeholder 1">
            <a:extLst>
              <a:ext uri="{FF2B5EF4-FFF2-40B4-BE49-F238E27FC236}">
                <a16:creationId xmlns:a16="http://schemas.microsoft.com/office/drawing/2014/main" id="{30FEF3E6-6EDE-F64A-8087-6C5C4C6BC7DE}"/>
              </a:ext>
            </a:extLst>
          </p:cNvPr>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7AB57-8BF5-D549-AB5B-DDB0D095D73B}" type="slidenum">
              <a:rPr lang="en-GB" smtClean="0"/>
              <a:t>‹#›</a:t>
            </a:fld>
            <a:endParaRPr lang="en-GB"/>
          </a:p>
        </p:txBody>
      </p:sp>
    </p:spTree>
    <p:extLst>
      <p:ext uri="{BB962C8B-B14F-4D97-AF65-F5344CB8AC3E}">
        <p14:creationId xmlns:p14="http://schemas.microsoft.com/office/powerpoint/2010/main" val="757050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99E264-476A-C240-9021-EC9CE8562B7B}"/>
              </a:ext>
            </a:extLst>
          </p:cNvPr>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7AB57-8BF5-D549-AB5B-DDB0D095D73B}" type="slidenum">
              <a:rPr lang="en-GB" smtClean="0"/>
              <a:t>‹#›</a:t>
            </a:fld>
            <a:endParaRPr lang="en-GB"/>
          </a:p>
        </p:txBody>
      </p:sp>
    </p:spTree>
    <p:extLst>
      <p:ext uri="{BB962C8B-B14F-4D97-AF65-F5344CB8AC3E}">
        <p14:creationId xmlns:p14="http://schemas.microsoft.com/office/powerpoint/2010/main" val="3137912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tif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8093C6-9BC6-224B-9C76-BE95E340FC32}"/>
              </a:ext>
            </a:extLst>
          </p:cNvPr>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7AB57-8BF5-D549-AB5B-DDB0D095D73B}" type="slidenum">
              <a:rPr lang="en-GB" smtClean="0"/>
              <a:t>‹#›</a:t>
            </a:fld>
            <a:endParaRPr lang="en-GB"/>
          </a:p>
        </p:txBody>
      </p:sp>
      <p:pic>
        <p:nvPicPr>
          <p:cNvPr id="4" name="Picture 3">
            <a:extLst>
              <a:ext uri="{FF2B5EF4-FFF2-40B4-BE49-F238E27FC236}">
                <a16:creationId xmlns:a16="http://schemas.microsoft.com/office/drawing/2014/main" id="{85B57BBB-6131-CC4B-A962-A870CEF99285}"/>
              </a:ext>
            </a:extLst>
          </p:cNvPr>
          <p:cNvPicPr>
            <a:picLocks noChangeAspect="1"/>
          </p:cNvPicPr>
          <p:nvPr userDrawn="1"/>
        </p:nvPicPr>
        <p:blipFill>
          <a:blip r:embed="rId12"/>
          <a:stretch>
            <a:fillRect/>
          </a:stretch>
        </p:blipFill>
        <p:spPr>
          <a:xfrm>
            <a:off x="323528" y="404668"/>
            <a:ext cx="1296144" cy="45557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53" r:id="rId6"/>
    <p:sldLayoutId id="2147483661" r:id="rId7"/>
    <p:sldLayoutId id="2147483654" r:id="rId8"/>
    <p:sldLayoutId id="2147483655" r:id="rId9"/>
    <p:sldLayoutId id="2147483656" r:id="rId10"/>
  </p:sldLayoutIdLst>
  <p:hf hdr="0" ftr="0" dt="0"/>
  <p:txStyles>
    <p:titleStyle>
      <a:lvl1pPr algn="l" rtl="0" fontAlgn="base">
        <a:spcBef>
          <a:spcPct val="0"/>
        </a:spcBef>
        <a:spcAft>
          <a:spcPct val="0"/>
        </a:spcAft>
        <a:defRPr sz="3000" kern="1200">
          <a:solidFill>
            <a:srgbClr val="811317"/>
          </a:solidFill>
          <a:latin typeface="+mj-lt"/>
          <a:ea typeface="+mj-ea"/>
          <a:cs typeface="+mj-cs"/>
        </a:defRPr>
      </a:lvl1pPr>
      <a:lvl2pPr algn="l" rtl="0" fontAlgn="base">
        <a:spcBef>
          <a:spcPct val="0"/>
        </a:spcBef>
        <a:spcAft>
          <a:spcPct val="0"/>
        </a:spcAft>
        <a:defRPr sz="3000">
          <a:solidFill>
            <a:srgbClr val="811317"/>
          </a:solidFill>
          <a:latin typeface="Trebuchet MS" panose="020B0703020202090204" pitchFamily="34" charset="0"/>
        </a:defRPr>
      </a:lvl2pPr>
      <a:lvl3pPr algn="l" rtl="0" fontAlgn="base">
        <a:spcBef>
          <a:spcPct val="0"/>
        </a:spcBef>
        <a:spcAft>
          <a:spcPct val="0"/>
        </a:spcAft>
        <a:defRPr sz="3000">
          <a:solidFill>
            <a:srgbClr val="811317"/>
          </a:solidFill>
          <a:latin typeface="Trebuchet MS" panose="020B0703020202090204" pitchFamily="34" charset="0"/>
        </a:defRPr>
      </a:lvl3pPr>
      <a:lvl4pPr algn="l" rtl="0" fontAlgn="base">
        <a:spcBef>
          <a:spcPct val="0"/>
        </a:spcBef>
        <a:spcAft>
          <a:spcPct val="0"/>
        </a:spcAft>
        <a:defRPr sz="3000">
          <a:solidFill>
            <a:srgbClr val="811317"/>
          </a:solidFill>
          <a:latin typeface="Trebuchet MS" panose="020B0703020202090204" pitchFamily="34" charset="0"/>
        </a:defRPr>
      </a:lvl4pPr>
      <a:lvl5pPr algn="l" rtl="0" fontAlgn="base">
        <a:spcBef>
          <a:spcPct val="0"/>
        </a:spcBef>
        <a:spcAft>
          <a:spcPct val="0"/>
        </a:spcAft>
        <a:defRPr sz="3000">
          <a:solidFill>
            <a:srgbClr val="811317"/>
          </a:solidFill>
          <a:latin typeface="Trebuchet MS" panose="020B0703020202090204" pitchFamily="34" charset="0"/>
        </a:defRPr>
      </a:lvl5pPr>
      <a:lvl6pPr marL="457198" algn="l" rtl="0" fontAlgn="base">
        <a:spcBef>
          <a:spcPct val="0"/>
        </a:spcBef>
        <a:spcAft>
          <a:spcPct val="0"/>
        </a:spcAft>
        <a:defRPr sz="3000">
          <a:solidFill>
            <a:srgbClr val="811317"/>
          </a:solidFill>
          <a:latin typeface="Trebuchet MS" panose="020B0703020202090204" pitchFamily="34" charset="0"/>
        </a:defRPr>
      </a:lvl6pPr>
      <a:lvl7pPr marL="914395" algn="l" rtl="0" fontAlgn="base">
        <a:spcBef>
          <a:spcPct val="0"/>
        </a:spcBef>
        <a:spcAft>
          <a:spcPct val="0"/>
        </a:spcAft>
        <a:defRPr sz="3000">
          <a:solidFill>
            <a:srgbClr val="811317"/>
          </a:solidFill>
          <a:latin typeface="Trebuchet MS" panose="020B0703020202090204" pitchFamily="34" charset="0"/>
        </a:defRPr>
      </a:lvl7pPr>
      <a:lvl8pPr marL="1371592" algn="l" rtl="0" fontAlgn="base">
        <a:spcBef>
          <a:spcPct val="0"/>
        </a:spcBef>
        <a:spcAft>
          <a:spcPct val="0"/>
        </a:spcAft>
        <a:defRPr sz="3000">
          <a:solidFill>
            <a:srgbClr val="811317"/>
          </a:solidFill>
          <a:latin typeface="Trebuchet MS" panose="020B0703020202090204" pitchFamily="34" charset="0"/>
        </a:defRPr>
      </a:lvl8pPr>
      <a:lvl9pPr marL="1828789" algn="l" rtl="0" fontAlgn="base">
        <a:spcBef>
          <a:spcPct val="0"/>
        </a:spcBef>
        <a:spcAft>
          <a:spcPct val="0"/>
        </a:spcAft>
        <a:defRPr sz="3000">
          <a:solidFill>
            <a:srgbClr val="811317"/>
          </a:solidFill>
          <a:latin typeface="Trebuchet MS" panose="020B0703020202090204" pitchFamily="34" charset="0"/>
        </a:defRPr>
      </a:lvl9pPr>
    </p:titleStyle>
    <p:bodyStyle>
      <a:lvl1pPr marL="342898" indent="-342898" algn="l" rtl="0" fontAlgn="base">
        <a:spcBef>
          <a:spcPct val="20000"/>
        </a:spcBef>
        <a:spcAft>
          <a:spcPct val="0"/>
        </a:spcAft>
        <a:buChar char="•"/>
        <a:defRPr sz="2400" kern="1200">
          <a:solidFill>
            <a:schemeClr val="tx1"/>
          </a:solidFill>
          <a:latin typeface="+mn-lt"/>
          <a:ea typeface="+mn-ea"/>
          <a:cs typeface="+mn-cs"/>
        </a:defRPr>
      </a:lvl1pPr>
      <a:lvl2pPr marL="742946" indent="-285748" algn="l" rtl="0" fontAlgn="base">
        <a:spcBef>
          <a:spcPct val="20000"/>
        </a:spcBef>
        <a:spcAft>
          <a:spcPct val="0"/>
        </a:spcAft>
        <a:buChar char="–"/>
        <a:defRPr sz="2000" kern="1200">
          <a:solidFill>
            <a:schemeClr val="tx1"/>
          </a:solidFill>
          <a:latin typeface="+mn-lt"/>
          <a:ea typeface="+mn-ea"/>
          <a:cs typeface="+mn-cs"/>
        </a:defRPr>
      </a:lvl2pPr>
      <a:lvl3pPr marL="1142993" indent="-228598" algn="l" rtl="0" fontAlgn="base">
        <a:spcBef>
          <a:spcPct val="20000"/>
        </a:spcBef>
        <a:spcAft>
          <a:spcPct val="0"/>
        </a:spcAft>
        <a:buChar char="•"/>
        <a:defRPr kern="1200">
          <a:solidFill>
            <a:schemeClr val="tx1"/>
          </a:solidFill>
          <a:latin typeface="+mn-lt"/>
          <a:ea typeface="+mn-ea"/>
          <a:cs typeface="+mn-cs"/>
        </a:defRPr>
      </a:lvl3pPr>
      <a:lvl4pPr marL="1600191" indent="-228598" algn="l" rtl="0" fontAlgn="base">
        <a:spcBef>
          <a:spcPct val="20000"/>
        </a:spcBef>
        <a:spcAft>
          <a:spcPct val="0"/>
        </a:spcAft>
        <a:buChar char="–"/>
        <a:defRPr sz="1600" kern="1200">
          <a:solidFill>
            <a:schemeClr val="tx1"/>
          </a:solidFill>
          <a:latin typeface="+mn-lt"/>
          <a:ea typeface="+mn-ea"/>
          <a:cs typeface="+mn-cs"/>
        </a:defRPr>
      </a:lvl4pPr>
      <a:lvl5pPr marL="2057388" indent="-228598" algn="l" rtl="0" fontAlgn="base">
        <a:spcBef>
          <a:spcPct val="20000"/>
        </a:spcBef>
        <a:spcAft>
          <a:spcPct val="0"/>
        </a:spcAft>
        <a:buChar char="»"/>
        <a:defRPr sz="160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95" rtl="0" eaLnBrk="1" latinLnBrk="0" hangingPunct="1">
        <a:defRPr sz="1800" kern="1200">
          <a:solidFill>
            <a:schemeClr val="tx1"/>
          </a:solidFill>
          <a:latin typeface="+mn-lt"/>
          <a:ea typeface="+mn-ea"/>
          <a:cs typeface="+mn-cs"/>
        </a:defRPr>
      </a:lvl1pPr>
      <a:lvl2pPr marL="457198" algn="l" defTabSz="914395" rtl="0" eaLnBrk="1" latinLnBrk="0" hangingPunct="1">
        <a:defRPr sz="1800" kern="1200">
          <a:solidFill>
            <a:schemeClr val="tx1"/>
          </a:solidFill>
          <a:latin typeface="+mn-lt"/>
          <a:ea typeface="+mn-ea"/>
          <a:cs typeface="+mn-cs"/>
        </a:defRPr>
      </a:lvl2pPr>
      <a:lvl3pPr marL="914395" algn="l" defTabSz="914395" rtl="0" eaLnBrk="1" latinLnBrk="0" hangingPunct="1">
        <a:defRPr sz="1800" kern="1200">
          <a:solidFill>
            <a:schemeClr val="tx1"/>
          </a:solidFill>
          <a:latin typeface="+mn-lt"/>
          <a:ea typeface="+mn-ea"/>
          <a:cs typeface="+mn-cs"/>
        </a:defRPr>
      </a:lvl3pPr>
      <a:lvl4pPr marL="1371592" algn="l" defTabSz="914395" rtl="0" eaLnBrk="1" latinLnBrk="0" hangingPunct="1">
        <a:defRPr sz="1800" kern="1200">
          <a:solidFill>
            <a:schemeClr val="tx1"/>
          </a:solidFill>
          <a:latin typeface="+mn-lt"/>
          <a:ea typeface="+mn-ea"/>
          <a:cs typeface="+mn-cs"/>
        </a:defRPr>
      </a:lvl4pPr>
      <a:lvl5pPr marL="1828789" algn="l" defTabSz="914395" rtl="0" eaLnBrk="1" latinLnBrk="0" hangingPunct="1">
        <a:defRPr sz="1800" kern="1200">
          <a:solidFill>
            <a:schemeClr val="tx1"/>
          </a:solidFill>
          <a:latin typeface="+mn-lt"/>
          <a:ea typeface="+mn-ea"/>
          <a:cs typeface="+mn-cs"/>
        </a:defRPr>
      </a:lvl5pPr>
      <a:lvl6pPr marL="2285987" algn="l" defTabSz="914395" rtl="0" eaLnBrk="1" latinLnBrk="0" hangingPunct="1">
        <a:defRPr sz="1800" kern="1200">
          <a:solidFill>
            <a:schemeClr val="tx1"/>
          </a:solidFill>
          <a:latin typeface="+mn-lt"/>
          <a:ea typeface="+mn-ea"/>
          <a:cs typeface="+mn-cs"/>
        </a:defRPr>
      </a:lvl6pPr>
      <a:lvl7pPr marL="2743185" algn="l" defTabSz="914395" rtl="0" eaLnBrk="1" latinLnBrk="0" hangingPunct="1">
        <a:defRPr sz="1800" kern="1200">
          <a:solidFill>
            <a:schemeClr val="tx1"/>
          </a:solidFill>
          <a:latin typeface="+mn-lt"/>
          <a:ea typeface="+mn-ea"/>
          <a:cs typeface="+mn-cs"/>
        </a:defRPr>
      </a:lvl7pPr>
      <a:lvl8pPr marL="3200381" algn="l" defTabSz="914395" rtl="0" eaLnBrk="1" latinLnBrk="0" hangingPunct="1">
        <a:defRPr sz="1800" kern="1200">
          <a:solidFill>
            <a:schemeClr val="tx1"/>
          </a:solidFill>
          <a:latin typeface="+mn-lt"/>
          <a:ea typeface="+mn-ea"/>
          <a:cs typeface="+mn-cs"/>
        </a:defRPr>
      </a:lvl8pPr>
      <a:lvl9pPr marL="3657579" algn="l" defTabSz="91439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7F16CC34-7E73-334B-8DE9-D2FCADAEE8C3}"/>
              </a:ext>
            </a:extLst>
          </p:cNvPr>
          <p:cNvSpPr>
            <a:spLocks noGrp="1" noChangeArrowheads="1"/>
          </p:cNvSpPr>
          <p:nvPr>
            <p:ph type="ctrTitle"/>
          </p:nvPr>
        </p:nvSpPr>
        <p:spPr>
          <a:xfrm>
            <a:off x="1115616" y="1989141"/>
            <a:ext cx="6840934" cy="1470025"/>
          </a:xfrm>
        </p:spPr>
        <p:txBody>
          <a:bodyPr>
            <a:normAutofit fontScale="90000"/>
          </a:bodyPr>
          <a:lstStyle/>
          <a:p>
            <a:pPr algn="ctr"/>
            <a:r>
              <a:rPr lang="en-GB" altLang="en-US" sz="3200" b="1" dirty="0"/>
              <a:t>The Macedonian Capital Market:</a:t>
            </a:r>
            <a:br>
              <a:rPr lang="en-GB" altLang="en-US" sz="3200" b="1" dirty="0"/>
            </a:br>
            <a:r>
              <a:rPr lang="en-GB" altLang="en-US" sz="3200" b="1" dirty="0"/>
              <a:t>Development Strategy</a:t>
            </a:r>
            <a:br>
              <a:rPr lang="en-GB" altLang="en-US" sz="3200" b="1" dirty="0"/>
            </a:br>
            <a:r>
              <a:rPr lang="en-GB" altLang="en-US" sz="3200" b="1" dirty="0"/>
              <a:t>How to further develop the market and MSE?</a:t>
            </a:r>
            <a:br>
              <a:rPr lang="en-GB" altLang="en-US" sz="3200" b="1" dirty="0"/>
            </a:br>
            <a:br>
              <a:rPr lang="hu-HU" altLang="en-US" sz="3200" b="1" dirty="0"/>
            </a:br>
            <a:r>
              <a:rPr lang="hu-HU" altLang="en-US" sz="3200" b="1" dirty="0"/>
              <a:t>György Dudás</a:t>
            </a:r>
            <a:br>
              <a:rPr lang="hu-HU" altLang="en-US" sz="3200" b="1" dirty="0"/>
            </a:br>
            <a:r>
              <a:rPr lang="en-GB" altLang="en-US" sz="3200" b="1" dirty="0"/>
              <a:t>September 27, 2023</a:t>
            </a:r>
            <a:endParaRPr lang="en-GB" altLang="en-US" dirty="0"/>
          </a:p>
        </p:txBody>
      </p:sp>
      <p:pic>
        <p:nvPicPr>
          <p:cNvPr id="5" name="Picture 9" descr="EBRD logo and symbol, meaning, history, PNG">
            <a:extLst>
              <a:ext uri="{FF2B5EF4-FFF2-40B4-BE49-F238E27FC236}">
                <a16:creationId xmlns:a16="http://schemas.microsoft.com/office/drawing/2014/main" id="{5F240CC6-1C1D-0040-BA31-23E8C7A364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68" y="4392218"/>
            <a:ext cx="2019300"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2">
            <a:extLst>
              <a:ext uri="{FF2B5EF4-FFF2-40B4-BE49-F238E27FC236}">
                <a16:creationId xmlns:a16="http://schemas.microsoft.com/office/drawing/2014/main" id="{E8009BBB-E14C-FE4F-A42F-AAEE5A669508}"/>
              </a:ext>
            </a:extLst>
          </p:cNvPr>
          <p:cNvSpPr txBox="1">
            <a:spLocks noChangeArrowheads="1"/>
          </p:cNvSpPr>
          <p:nvPr/>
        </p:nvSpPr>
        <p:spPr bwMode="auto">
          <a:xfrm>
            <a:off x="2483768" y="6021288"/>
            <a:ext cx="39741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tx1"/>
                </a:solidFill>
                <a:latin typeface="Trebuchet MS" panose="020B0703020202090204" pitchFamily="34" charset="0"/>
              </a:defRPr>
            </a:lvl1pPr>
            <a:lvl2pPr marL="742950" indent="-285750">
              <a:spcBef>
                <a:spcPct val="20000"/>
              </a:spcBef>
              <a:buChar char="–"/>
              <a:defRPr sz="2000">
                <a:solidFill>
                  <a:schemeClr val="tx1"/>
                </a:solidFill>
                <a:latin typeface="Trebuchet MS" panose="020B0703020202090204" pitchFamily="34" charset="0"/>
              </a:defRPr>
            </a:lvl2pPr>
            <a:lvl3pPr marL="1143000" indent="-228600">
              <a:spcBef>
                <a:spcPct val="20000"/>
              </a:spcBef>
              <a:buChar char="•"/>
              <a:defRPr>
                <a:solidFill>
                  <a:schemeClr val="tx1"/>
                </a:solidFill>
                <a:latin typeface="Trebuchet MS" panose="020B0703020202090204" pitchFamily="34" charset="0"/>
              </a:defRPr>
            </a:lvl3pPr>
            <a:lvl4pPr marL="1600200" indent="-228600">
              <a:spcBef>
                <a:spcPct val="20000"/>
              </a:spcBef>
              <a:buChar char="–"/>
              <a:defRPr sz="1600">
                <a:solidFill>
                  <a:schemeClr val="tx1"/>
                </a:solidFill>
                <a:latin typeface="Trebuchet MS" panose="020B0703020202090204" pitchFamily="34" charset="0"/>
              </a:defRPr>
            </a:lvl4pPr>
            <a:lvl5pPr marL="2057400" indent="-228600">
              <a:spcBef>
                <a:spcPct val="20000"/>
              </a:spcBef>
              <a:buChar char="»"/>
              <a:defRPr sz="1600">
                <a:solidFill>
                  <a:schemeClr val="tx1"/>
                </a:solidFill>
                <a:latin typeface="Trebuchet MS" panose="020B0703020202090204" pitchFamily="34" charset="0"/>
              </a:defRPr>
            </a:lvl5pPr>
            <a:lvl6pPr marL="2514600" indent="-228600" eaLnBrk="0" fontAlgn="base" hangingPunct="0">
              <a:spcBef>
                <a:spcPct val="20000"/>
              </a:spcBef>
              <a:spcAft>
                <a:spcPct val="0"/>
              </a:spcAft>
              <a:buChar char="»"/>
              <a:defRPr sz="1600">
                <a:solidFill>
                  <a:schemeClr val="tx1"/>
                </a:solidFill>
                <a:latin typeface="Trebuchet MS" panose="020B0703020202090204" pitchFamily="34" charset="0"/>
              </a:defRPr>
            </a:lvl6pPr>
            <a:lvl7pPr marL="2971800" indent="-228600" eaLnBrk="0" fontAlgn="base" hangingPunct="0">
              <a:spcBef>
                <a:spcPct val="20000"/>
              </a:spcBef>
              <a:spcAft>
                <a:spcPct val="0"/>
              </a:spcAft>
              <a:buChar char="»"/>
              <a:defRPr sz="1600">
                <a:solidFill>
                  <a:schemeClr val="tx1"/>
                </a:solidFill>
                <a:latin typeface="Trebuchet MS" panose="020B0703020202090204" pitchFamily="34" charset="0"/>
              </a:defRPr>
            </a:lvl7pPr>
            <a:lvl8pPr marL="3429000" indent="-228600" eaLnBrk="0" fontAlgn="base" hangingPunct="0">
              <a:spcBef>
                <a:spcPct val="20000"/>
              </a:spcBef>
              <a:spcAft>
                <a:spcPct val="0"/>
              </a:spcAft>
              <a:buChar char="»"/>
              <a:defRPr sz="1600">
                <a:solidFill>
                  <a:schemeClr val="tx1"/>
                </a:solidFill>
                <a:latin typeface="Trebuchet MS" panose="020B0703020202090204" pitchFamily="34" charset="0"/>
              </a:defRPr>
            </a:lvl8pPr>
            <a:lvl9pPr marL="3886200" indent="-228600" eaLnBrk="0" fontAlgn="base" hangingPunct="0">
              <a:spcBef>
                <a:spcPct val="20000"/>
              </a:spcBef>
              <a:spcAft>
                <a:spcPct val="0"/>
              </a:spcAft>
              <a:buChar char="»"/>
              <a:defRPr sz="1600">
                <a:solidFill>
                  <a:schemeClr val="tx1"/>
                </a:solidFill>
                <a:latin typeface="Trebuchet MS" panose="020B0703020202090204" pitchFamily="34" charset="0"/>
              </a:defRPr>
            </a:lvl9pPr>
          </a:lstStyle>
          <a:p>
            <a:pPr>
              <a:spcBef>
                <a:spcPct val="0"/>
              </a:spcBef>
              <a:buFontTx/>
              <a:buNone/>
            </a:pPr>
            <a:r>
              <a:rPr lang="en-GB" altLang="en-US" sz="1400" dirty="0">
                <a:latin typeface="+mn-lt"/>
              </a:rPr>
              <a:t>Funded by the </a:t>
            </a:r>
            <a:r>
              <a:rPr lang="hu-HU" altLang="en-US" sz="1400" dirty="0">
                <a:latin typeface="+mn-lt"/>
              </a:rPr>
              <a:t>Luxembourg ODA TC</a:t>
            </a:r>
            <a:r>
              <a:rPr lang="en-GB" altLang="en-US" sz="1400" dirty="0">
                <a:latin typeface="+mn-lt"/>
              </a:rPr>
              <a:t> Fund</a:t>
            </a:r>
          </a:p>
        </p:txBody>
      </p:sp>
      <p:sp>
        <p:nvSpPr>
          <p:cNvPr id="2" name="Slide Number Placeholder 1">
            <a:extLst>
              <a:ext uri="{FF2B5EF4-FFF2-40B4-BE49-F238E27FC236}">
                <a16:creationId xmlns:a16="http://schemas.microsoft.com/office/drawing/2014/main" id="{D78BAA16-0BF7-7F48-9FF7-B2F10F0B0CDD}"/>
              </a:ext>
            </a:extLst>
          </p:cNvPr>
          <p:cNvSpPr>
            <a:spLocks noGrp="1"/>
          </p:cNvSpPr>
          <p:nvPr>
            <p:ph type="sldNum" sz="quarter" idx="4"/>
          </p:nvPr>
        </p:nvSpPr>
        <p:spPr/>
        <p:txBody>
          <a:bodyPr/>
          <a:lstStyle/>
          <a:p>
            <a:fld id="{5A77AB57-8BF5-D549-AB5B-DDB0D095D73B}" type="slidenum">
              <a:rPr lang="en-GB" smtClean="0"/>
              <a:t>1</a:t>
            </a:fld>
            <a:endParaRPr lang="en-GB" dirty="0"/>
          </a:p>
        </p:txBody>
      </p:sp>
      <p:pic>
        <p:nvPicPr>
          <p:cNvPr id="1026" name="Picture 2">
            <a:extLst>
              <a:ext uri="{FF2B5EF4-FFF2-40B4-BE49-F238E27FC236}">
                <a16:creationId xmlns:a16="http://schemas.microsoft.com/office/drawing/2014/main" id="{347FECC1-49AC-8CB3-09F0-678A9DA674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56462" y="4278316"/>
            <a:ext cx="1258888" cy="125888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Shape, rectangle&#10;&#10;Description automatically generated">
            <a:extLst>
              <a:ext uri="{FF2B5EF4-FFF2-40B4-BE49-F238E27FC236}">
                <a16:creationId xmlns:a16="http://schemas.microsoft.com/office/drawing/2014/main" id="{5AC78F8A-8EC8-6CF1-740B-0E8AD0D97AB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02559" y="5406631"/>
            <a:ext cx="736600" cy="4889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598C9FAB-99B2-171C-0534-02F7C5397F1C}"/>
              </a:ext>
            </a:extLst>
          </p:cNvPr>
          <p:cNvSpPr>
            <a:spLocks noGrp="1"/>
          </p:cNvSpPr>
          <p:nvPr>
            <p:ph sz="half" idx="14"/>
          </p:nvPr>
        </p:nvSpPr>
        <p:spPr/>
        <p:txBody>
          <a:bodyPr/>
          <a:lstStyle/>
          <a:p>
            <a:pPr marL="0" indent="0">
              <a:buNone/>
            </a:pPr>
            <a:r>
              <a:rPr lang="en-GB" sz="1600" b="1" dirty="0">
                <a:highlight>
                  <a:srgbClr val="FFFF00"/>
                </a:highlight>
              </a:rPr>
              <a:t>You need a well-functioning and healthy government securities market</a:t>
            </a:r>
            <a:endParaRPr lang="en-GB" sz="1600" dirty="0">
              <a:highlight>
                <a:srgbClr val="FFFF00"/>
              </a:highlight>
            </a:endParaRPr>
          </a:p>
          <a:p>
            <a:pPr marL="0" indent="0">
              <a:buNone/>
            </a:pPr>
            <a:endParaRPr lang="en-GB" sz="1600" dirty="0"/>
          </a:p>
          <a:p>
            <a:pPr marL="0" indent="0">
              <a:buNone/>
            </a:pPr>
            <a:endParaRPr lang="en-GB" sz="1600" dirty="0"/>
          </a:p>
          <a:p>
            <a:r>
              <a:rPr lang="en-GB" sz="1600" dirty="0"/>
              <a:t>North Macedonia needs a Primary dealership system for Government Bonds</a:t>
            </a:r>
          </a:p>
          <a:p>
            <a:r>
              <a:rPr lang="en-GB" sz="1600" dirty="0"/>
              <a:t>MSE should strengthen its role both on the Primary and the Secondary market trading with</a:t>
            </a:r>
          </a:p>
          <a:p>
            <a:r>
              <a:rPr lang="en-GB" sz="1600" dirty="0"/>
              <a:t>an ETP system with a firm market making for PDs to </a:t>
            </a:r>
            <a:r>
              <a:rPr lang="hu-HU" sz="1600" dirty="0" err="1"/>
              <a:t>fulfill</a:t>
            </a:r>
            <a:r>
              <a:rPr lang="en-GB" sz="1600" dirty="0"/>
              <a:t> their obligations v-</a:t>
            </a:r>
            <a:r>
              <a:rPr lang="en-GB" sz="1600" dirty="0" err="1"/>
              <a:t>a-v</a:t>
            </a:r>
            <a:r>
              <a:rPr lang="en-GB" sz="1600" dirty="0"/>
              <a:t> MoF. </a:t>
            </a:r>
          </a:p>
          <a:p>
            <a:r>
              <a:rPr lang="en-GB" sz="1600" dirty="0"/>
              <a:t>Need for education. </a:t>
            </a:r>
          </a:p>
        </p:txBody>
      </p:sp>
      <p:sp>
        <p:nvSpPr>
          <p:cNvPr id="3" name="Cím 2">
            <a:extLst>
              <a:ext uri="{FF2B5EF4-FFF2-40B4-BE49-F238E27FC236}">
                <a16:creationId xmlns:a16="http://schemas.microsoft.com/office/drawing/2014/main" id="{74E61B73-2BA0-A6DA-BDB5-ED8CC550142C}"/>
              </a:ext>
            </a:extLst>
          </p:cNvPr>
          <p:cNvSpPr>
            <a:spLocks noGrp="1"/>
          </p:cNvSpPr>
          <p:nvPr>
            <p:ph type="title"/>
          </p:nvPr>
        </p:nvSpPr>
        <p:spPr/>
        <p:txBody>
          <a:bodyPr/>
          <a:lstStyle/>
          <a:p>
            <a:r>
              <a:rPr lang="hu-HU" sz="2000" dirty="0"/>
              <a:t>(2) </a:t>
            </a:r>
            <a:r>
              <a:rPr lang="en-GB" sz="2000" dirty="0"/>
              <a:t>The Government Securities Market</a:t>
            </a:r>
          </a:p>
        </p:txBody>
      </p:sp>
      <p:sp>
        <p:nvSpPr>
          <p:cNvPr id="4" name="Dia számának helye 3">
            <a:extLst>
              <a:ext uri="{FF2B5EF4-FFF2-40B4-BE49-F238E27FC236}">
                <a16:creationId xmlns:a16="http://schemas.microsoft.com/office/drawing/2014/main" id="{10C2EF1B-5D5B-17C0-F27C-ADBEB56442C4}"/>
              </a:ext>
            </a:extLst>
          </p:cNvPr>
          <p:cNvSpPr>
            <a:spLocks noGrp="1"/>
          </p:cNvSpPr>
          <p:nvPr>
            <p:ph type="sldNum" sz="quarter" idx="4"/>
          </p:nvPr>
        </p:nvSpPr>
        <p:spPr/>
        <p:txBody>
          <a:bodyPr/>
          <a:lstStyle/>
          <a:p>
            <a:fld id="{5A77AB57-8BF5-D549-AB5B-DDB0D095D73B}" type="slidenum">
              <a:rPr lang="en-GB" smtClean="0"/>
              <a:t>10</a:t>
            </a:fld>
            <a:endParaRPr lang="en-GB"/>
          </a:p>
        </p:txBody>
      </p:sp>
    </p:spTree>
    <p:extLst>
      <p:ext uri="{BB962C8B-B14F-4D97-AF65-F5344CB8AC3E}">
        <p14:creationId xmlns:p14="http://schemas.microsoft.com/office/powerpoint/2010/main" val="82271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49F4D782-DF6A-1FE6-60A2-C78A8662B279}"/>
              </a:ext>
            </a:extLst>
          </p:cNvPr>
          <p:cNvSpPr>
            <a:spLocks noGrp="1"/>
          </p:cNvSpPr>
          <p:nvPr>
            <p:ph sz="half" idx="14"/>
          </p:nvPr>
        </p:nvSpPr>
        <p:spPr/>
        <p:txBody>
          <a:bodyPr/>
          <a:lstStyle/>
          <a:p>
            <a:r>
              <a:rPr lang="en-GB" sz="1400" dirty="0"/>
              <a:t>A Primary Dealership system is an association between the issuer (The Ministry of Finance/State) and a group of banks (the Primary Dealers) by which there will be </a:t>
            </a:r>
            <a:r>
              <a:rPr lang="en-GB" sz="1400" b="1" u="sng" dirty="0"/>
              <a:t>quoting obligations </a:t>
            </a:r>
            <a:r>
              <a:rPr lang="en-GB" sz="1400" b="1" dirty="0"/>
              <a:t>in the Secondary Market</a:t>
            </a:r>
            <a:r>
              <a:rPr lang="en-GB" sz="1400" dirty="0"/>
              <a:t> and </a:t>
            </a:r>
            <a:r>
              <a:rPr lang="en-GB" sz="1400" b="1" u="sng" dirty="0"/>
              <a:t>incentives or privileges </a:t>
            </a:r>
            <a:r>
              <a:rPr lang="en-GB" sz="1400" b="1" dirty="0"/>
              <a:t>in the Primary Market</a:t>
            </a:r>
            <a:r>
              <a:rPr lang="en-GB" sz="1400" dirty="0"/>
              <a:t>.</a:t>
            </a:r>
          </a:p>
          <a:p>
            <a:r>
              <a:rPr lang="en-GB" sz="1400" dirty="0"/>
              <a:t>This creates a wholesale market with a high level of transparency and liquidity which radiates into greater liquidity for the rest of the market: all rates markets, corporate bonds and all quoted instruments.</a:t>
            </a:r>
          </a:p>
          <a:p>
            <a:r>
              <a:rPr lang="en-GB" sz="1400" dirty="0"/>
              <a:t>To achieve a high level of liquidity and for the MoF to monitor the quoting obligations of the Primary Dealers, </a:t>
            </a:r>
            <a:r>
              <a:rPr lang="en-GB" sz="1400" b="1" dirty="0"/>
              <a:t>an Electronic Trading Platform (ETP) is necessary</a:t>
            </a:r>
            <a:r>
              <a:rPr lang="en-GB" sz="1400" dirty="0"/>
              <a:t>. This ETP will have to meet certain requirements.</a:t>
            </a:r>
          </a:p>
          <a:p>
            <a:r>
              <a:rPr lang="en-GB" sz="1400" dirty="0"/>
              <a:t>The advantages of a liquid and transparent Primary Dealership are straightforward:</a:t>
            </a:r>
          </a:p>
          <a:p>
            <a:pPr lvl="1"/>
            <a:r>
              <a:rPr lang="en-GB" sz="1200" dirty="0"/>
              <a:t>The effect of creating a wholesale pool of liquidity in Government Bonds will positively affect all other securities markets, including equities, as the Government Debt market is a basic pillar of the Capital Markets. </a:t>
            </a:r>
          </a:p>
          <a:p>
            <a:pPr lvl="1"/>
            <a:r>
              <a:rPr lang="en-GB" sz="1200" dirty="0"/>
              <a:t>The savings in the cost of Public Debt is substantial. By creating such a market, the simple fact of having improved liquidity and market infrastructure (in pre-trade, trade and post-trade) considerably reduces the price of Debt for a country. This is the key aspect: it is known that without modifying the Macro situation, an improvement in liquidity and ease in negotiation and settlement, the savings can be considerable.</a:t>
            </a:r>
          </a:p>
        </p:txBody>
      </p:sp>
      <p:sp>
        <p:nvSpPr>
          <p:cNvPr id="3" name="Cím 2">
            <a:extLst>
              <a:ext uri="{FF2B5EF4-FFF2-40B4-BE49-F238E27FC236}">
                <a16:creationId xmlns:a16="http://schemas.microsoft.com/office/drawing/2014/main" id="{5255865E-ED8F-81C4-DC5C-7A348FE4498B}"/>
              </a:ext>
            </a:extLst>
          </p:cNvPr>
          <p:cNvSpPr>
            <a:spLocks noGrp="1"/>
          </p:cNvSpPr>
          <p:nvPr>
            <p:ph type="title"/>
          </p:nvPr>
        </p:nvSpPr>
        <p:spPr>
          <a:xfrm>
            <a:off x="362548" y="1052736"/>
            <a:ext cx="6851052" cy="576064"/>
          </a:xfrm>
        </p:spPr>
        <p:txBody>
          <a:bodyPr/>
          <a:lstStyle/>
          <a:p>
            <a:r>
              <a:rPr lang="en-GB" sz="2000" dirty="0"/>
              <a:t>North Macedonia needs an efficient Primary Dealership for Government Bonds</a:t>
            </a:r>
            <a:endParaRPr lang="hu-HU" sz="2000" dirty="0"/>
          </a:p>
        </p:txBody>
      </p:sp>
      <p:sp>
        <p:nvSpPr>
          <p:cNvPr id="4" name="Dia számának helye 3">
            <a:extLst>
              <a:ext uri="{FF2B5EF4-FFF2-40B4-BE49-F238E27FC236}">
                <a16:creationId xmlns:a16="http://schemas.microsoft.com/office/drawing/2014/main" id="{F6FD68CD-71FC-0C27-5897-7EF7CC8826A0}"/>
              </a:ext>
            </a:extLst>
          </p:cNvPr>
          <p:cNvSpPr>
            <a:spLocks noGrp="1"/>
          </p:cNvSpPr>
          <p:nvPr>
            <p:ph type="sldNum" sz="quarter" idx="4"/>
          </p:nvPr>
        </p:nvSpPr>
        <p:spPr/>
        <p:txBody>
          <a:bodyPr/>
          <a:lstStyle/>
          <a:p>
            <a:fld id="{5A77AB57-8BF5-D549-AB5B-DDB0D095D73B}" type="slidenum">
              <a:rPr lang="en-GB" smtClean="0"/>
              <a:t>11</a:t>
            </a:fld>
            <a:endParaRPr lang="en-GB"/>
          </a:p>
        </p:txBody>
      </p:sp>
    </p:spTree>
    <p:extLst>
      <p:ext uri="{BB962C8B-B14F-4D97-AF65-F5344CB8AC3E}">
        <p14:creationId xmlns:p14="http://schemas.microsoft.com/office/powerpoint/2010/main" val="848821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CF888FFE-CE3A-2D34-3BCE-CBACAA589A10}"/>
              </a:ext>
            </a:extLst>
          </p:cNvPr>
          <p:cNvSpPr>
            <a:spLocks noGrp="1"/>
          </p:cNvSpPr>
          <p:nvPr>
            <p:ph sz="half" idx="14"/>
          </p:nvPr>
        </p:nvSpPr>
        <p:spPr/>
        <p:txBody>
          <a:bodyPr/>
          <a:lstStyle/>
          <a:p>
            <a:r>
              <a:rPr lang="en-GB" sz="1400" dirty="0"/>
              <a:t>For the Primary market a flexible auction system will be necessary and a clear and predictable issuance policy by the Ministry.</a:t>
            </a:r>
          </a:p>
          <a:p>
            <a:r>
              <a:rPr lang="en-GB" sz="1400" dirty="0"/>
              <a:t>For the Secondary market an ETP with the possibility of monitoring in real time the quoting obligations will be necessary. This ETP will be linked to the CSD for the settlement of the securities. </a:t>
            </a:r>
            <a:endParaRPr lang="hu-HU" sz="1400" dirty="0"/>
          </a:p>
          <a:p>
            <a:r>
              <a:rPr lang="en-GB" sz="1400" dirty="0"/>
              <a:t>In the Primary market there is a wide range of incentives that can be implemented:</a:t>
            </a:r>
          </a:p>
          <a:p>
            <a:pPr lvl="1"/>
            <a:r>
              <a:rPr lang="en-GB" sz="1200" dirty="0"/>
              <a:t>First of all, the Ministry must have a very clear and transparent policy of who can access the Primary auctions, in general they will be solely and exclusively the Primary Dealers. The auction system has to be transparent, with very clear rules. </a:t>
            </a:r>
          </a:p>
          <a:p>
            <a:pPr lvl="1"/>
            <a:r>
              <a:rPr lang="en-GB" sz="1200" dirty="0"/>
              <a:t>Regarding incentives in the way of accessing the Primary, the most common and most used by the Treasuries and Ministries are the </a:t>
            </a:r>
            <a:r>
              <a:rPr lang="en-GB" sz="1200" i="1" dirty="0"/>
              <a:t>non-competitive auctions</a:t>
            </a:r>
            <a:r>
              <a:rPr lang="en-GB" sz="1200" dirty="0"/>
              <a:t>.</a:t>
            </a:r>
          </a:p>
          <a:p>
            <a:r>
              <a:rPr lang="en-GB" sz="1400" dirty="0"/>
              <a:t>In the Secondary</a:t>
            </a:r>
            <a:r>
              <a:rPr lang="hu-HU" sz="1400" dirty="0"/>
              <a:t> market</a:t>
            </a:r>
            <a:r>
              <a:rPr lang="en-GB" sz="1400" dirty="0"/>
              <a:t>, on the obligations part, there are basically 3 categories:</a:t>
            </a:r>
          </a:p>
          <a:p>
            <a:pPr lvl="1"/>
            <a:r>
              <a:rPr lang="en-GB" sz="1200" i="1" dirty="0"/>
              <a:t>Maximum spread </a:t>
            </a:r>
            <a:r>
              <a:rPr lang="en-GB" sz="1200" dirty="0"/>
              <a:t>between Bid and Ask prices: for the different maturities according to the benchmarks.</a:t>
            </a:r>
          </a:p>
          <a:p>
            <a:pPr lvl="1"/>
            <a:r>
              <a:rPr lang="en-GB" sz="1200" i="1" dirty="0"/>
              <a:t>Minimum volume </a:t>
            </a:r>
            <a:r>
              <a:rPr lang="en-GB" sz="1200" dirty="0"/>
              <a:t>in bid and ask: for each benchmark, the accumulation of bids in the queue just creates the desired liquidity.</a:t>
            </a:r>
          </a:p>
          <a:p>
            <a:pPr lvl="1"/>
            <a:r>
              <a:rPr lang="en-GB" sz="1200" i="1" dirty="0"/>
              <a:t>Minimum quoting time</a:t>
            </a:r>
            <a:r>
              <a:rPr lang="en-GB" sz="1200" dirty="0"/>
              <a:t>: it can be a number of hours during the day or a percentage of quoting time during the day.</a:t>
            </a:r>
          </a:p>
          <a:p>
            <a:pPr lvl="1"/>
            <a:r>
              <a:rPr lang="en-GB" sz="1200" dirty="0"/>
              <a:t>It is important to highlight that it is never advisable to force negotiated (traded) volumes.</a:t>
            </a:r>
          </a:p>
          <a:p>
            <a:endParaRPr lang="hu-HU" dirty="0"/>
          </a:p>
        </p:txBody>
      </p:sp>
      <p:sp>
        <p:nvSpPr>
          <p:cNvPr id="3" name="Cím 2">
            <a:extLst>
              <a:ext uri="{FF2B5EF4-FFF2-40B4-BE49-F238E27FC236}">
                <a16:creationId xmlns:a16="http://schemas.microsoft.com/office/drawing/2014/main" id="{860A851F-933D-B8FB-39EA-B12AD84EAEEA}"/>
              </a:ext>
            </a:extLst>
          </p:cNvPr>
          <p:cNvSpPr>
            <a:spLocks noGrp="1"/>
          </p:cNvSpPr>
          <p:nvPr>
            <p:ph type="title"/>
          </p:nvPr>
        </p:nvSpPr>
        <p:spPr/>
        <p:txBody>
          <a:bodyPr/>
          <a:lstStyle/>
          <a:p>
            <a:r>
              <a:rPr lang="en-GB" sz="2000" dirty="0"/>
              <a:t>The implementation of the Primary Dealership</a:t>
            </a:r>
            <a:endParaRPr lang="hu-HU" sz="2000" dirty="0"/>
          </a:p>
        </p:txBody>
      </p:sp>
      <p:sp>
        <p:nvSpPr>
          <p:cNvPr id="4" name="Dia számának helye 3">
            <a:extLst>
              <a:ext uri="{FF2B5EF4-FFF2-40B4-BE49-F238E27FC236}">
                <a16:creationId xmlns:a16="http://schemas.microsoft.com/office/drawing/2014/main" id="{81D8E031-F82B-91E4-7BA2-20AE32915BBA}"/>
              </a:ext>
            </a:extLst>
          </p:cNvPr>
          <p:cNvSpPr>
            <a:spLocks noGrp="1"/>
          </p:cNvSpPr>
          <p:nvPr>
            <p:ph type="sldNum" sz="quarter" idx="4"/>
          </p:nvPr>
        </p:nvSpPr>
        <p:spPr/>
        <p:txBody>
          <a:bodyPr/>
          <a:lstStyle/>
          <a:p>
            <a:fld id="{5A77AB57-8BF5-D549-AB5B-DDB0D095D73B}" type="slidenum">
              <a:rPr lang="en-GB" smtClean="0"/>
              <a:t>12</a:t>
            </a:fld>
            <a:endParaRPr lang="en-GB"/>
          </a:p>
        </p:txBody>
      </p:sp>
    </p:spTree>
    <p:extLst>
      <p:ext uri="{BB962C8B-B14F-4D97-AF65-F5344CB8AC3E}">
        <p14:creationId xmlns:p14="http://schemas.microsoft.com/office/powerpoint/2010/main" val="2936594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77DD766D-C501-0601-AF2B-E45D900CFEE5}"/>
              </a:ext>
            </a:extLst>
          </p:cNvPr>
          <p:cNvSpPr>
            <a:spLocks noGrp="1"/>
          </p:cNvSpPr>
          <p:nvPr>
            <p:ph sz="half" idx="14"/>
          </p:nvPr>
        </p:nvSpPr>
        <p:spPr/>
        <p:txBody>
          <a:bodyPr/>
          <a:lstStyle/>
          <a:p>
            <a:r>
              <a:rPr lang="en-GB" sz="1400" dirty="0"/>
              <a:t>For the Ministry:</a:t>
            </a:r>
          </a:p>
          <a:p>
            <a:pPr lvl="1"/>
            <a:r>
              <a:rPr lang="en-GB" sz="1200" dirty="0"/>
              <a:t>The Ministry creates a new relationship with the banks, a sort of partnership in the distribution of the Debt instruments to the market at large.</a:t>
            </a:r>
          </a:p>
          <a:p>
            <a:pPr lvl="1"/>
            <a:r>
              <a:rPr lang="en-GB" sz="1200" dirty="0"/>
              <a:t>The emphasis is not so much to cover the amounts at the Primary Market but to create an ecosystem where the institutional investors will have access to the prices and liquidity via the Primary Dealers.</a:t>
            </a:r>
          </a:p>
          <a:p>
            <a:pPr lvl="1"/>
            <a:r>
              <a:rPr lang="en-GB" sz="1200" dirty="0"/>
              <a:t>As such the MoF become much more active in the market, being directly involved in how the Government Bonds are distributed and sold. </a:t>
            </a:r>
          </a:p>
          <a:p>
            <a:pPr lvl="1"/>
            <a:endParaRPr lang="en-GB" sz="1200" dirty="0"/>
          </a:p>
          <a:p>
            <a:r>
              <a:rPr lang="en-GB" sz="1400" dirty="0"/>
              <a:t>For the Banks:</a:t>
            </a:r>
          </a:p>
          <a:p>
            <a:pPr lvl="1"/>
            <a:r>
              <a:rPr lang="en-GB" sz="1200" dirty="0"/>
              <a:t>Market Making is a complex set operations that will need specific skills at the Banks. </a:t>
            </a:r>
          </a:p>
          <a:p>
            <a:pPr lvl="1"/>
            <a:r>
              <a:rPr lang="en-GB" sz="1200" dirty="0"/>
              <a:t>Investment in technology and human resources are necessary. But those market making operations that began in the 90</a:t>
            </a:r>
            <a:r>
              <a:rPr lang="hu-HU" sz="1200" dirty="0" err="1"/>
              <a:t>ies</a:t>
            </a:r>
            <a:r>
              <a:rPr lang="hu-HU" sz="1200" dirty="0"/>
              <a:t> </a:t>
            </a:r>
            <a:r>
              <a:rPr lang="en-GB" sz="1200" dirty="0"/>
              <a:t>have been extremely automated by banks and today a large variety of systems and algorithms exist.</a:t>
            </a:r>
          </a:p>
          <a:p>
            <a:pPr lvl="1"/>
            <a:r>
              <a:rPr lang="en-GB" sz="1200" dirty="0"/>
              <a:t>The advantage for banks lies in the benefit of having the spread between supply and demand “protected” by the market structure itself (institutional investors can only access the best Bids and Asks but not in the middle of the spread). Another very important advantage is that banks with this infrastructure have access to the flows, the large movements that move the markets.</a:t>
            </a:r>
          </a:p>
          <a:p>
            <a:endParaRPr lang="hu-HU" dirty="0"/>
          </a:p>
        </p:txBody>
      </p:sp>
      <p:sp>
        <p:nvSpPr>
          <p:cNvPr id="3" name="Cím 2">
            <a:extLst>
              <a:ext uri="{FF2B5EF4-FFF2-40B4-BE49-F238E27FC236}">
                <a16:creationId xmlns:a16="http://schemas.microsoft.com/office/drawing/2014/main" id="{1DD26E73-40D6-35CA-3F8E-D239F8151615}"/>
              </a:ext>
            </a:extLst>
          </p:cNvPr>
          <p:cNvSpPr>
            <a:spLocks noGrp="1"/>
          </p:cNvSpPr>
          <p:nvPr>
            <p:ph type="title"/>
          </p:nvPr>
        </p:nvSpPr>
        <p:spPr>
          <a:xfrm>
            <a:off x="362548" y="1052736"/>
            <a:ext cx="7161780" cy="576064"/>
          </a:xfrm>
        </p:spPr>
        <p:txBody>
          <a:bodyPr/>
          <a:lstStyle/>
          <a:p>
            <a:r>
              <a:rPr lang="en-GB" sz="2000" dirty="0"/>
              <a:t>Consequences for the Ministry of Finance and for the Banks</a:t>
            </a:r>
            <a:endParaRPr lang="hu-HU" sz="2000" dirty="0"/>
          </a:p>
        </p:txBody>
      </p:sp>
      <p:sp>
        <p:nvSpPr>
          <p:cNvPr id="4" name="Dia számának helye 3">
            <a:extLst>
              <a:ext uri="{FF2B5EF4-FFF2-40B4-BE49-F238E27FC236}">
                <a16:creationId xmlns:a16="http://schemas.microsoft.com/office/drawing/2014/main" id="{B352FD82-1CD6-7208-C849-FE912573CEA3}"/>
              </a:ext>
            </a:extLst>
          </p:cNvPr>
          <p:cNvSpPr>
            <a:spLocks noGrp="1"/>
          </p:cNvSpPr>
          <p:nvPr>
            <p:ph type="sldNum" sz="quarter" idx="4"/>
          </p:nvPr>
        </p:nvSpPr>
        <p:spPr/>
        <p:txBody>
          <a:bodyPr/>
          <a:lstStyle/>
          <a:p>
            <a:fld id="{5A77AB57-8BF5-D549-AB5B-DDB0D095D73B}" type="slidenum">
              <a:rPr lang="en-GB" smtClean="0"/>
              <a:t>13</a:t>
            </a:fld>
            <a:endParaRPr lang="en-GB"/>
          </a:p>
        </p:txBody>
      </p:sp>
    </p:spTree>
    <p:extLst>
      <p:ext uri="{BB962C8B-B14F-4D97-AF65-F5344CB8AC3E}">
        <p14:creationId xmlns:p14="http://schemas.microsoft.com/office/powerpoint/2010/main" val="1030657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3CB1FAC9-B240-EA4D-819A-F1DEAAC7E9D2}"/>
              </a:ext>
            </a:extLst>
          </p:cNvPr>
          <p:cNvSpPr>
            <a:spLocks noGrp="1"/>
          </p:cNvSpPr>
          <p:nvPr>
            <p:ph sz="half" idx="14"/>
          </p:nvPr>
        </p:nvSpPr>
        <p:spPr/>
        <p:txBody>
          <a:bodyPr/>
          <a:lstStyle/>
          <a:p>
            <a:r>
              <a:rPr lang="en-GB" sz="1400" b="1" dirty="0"/>
              <a:t>On the Primary Market</a:t>
            </a:r>
            <a:r>
              <a:rPr lang="en-GB" sz="1400" dirty="0"/>
              <a:t> – CB is considering to abandon their role to organise auctions and thus MoF needs to look for new provider. MSE should strongly consider to come to an agreement with the MoF by offering a flexible primary market auctioning service</a:t>
            </a:r>
          </a:p>
          <a:p>
            <a:endParaRPr lang="en-GB" sz="1400" dirty="0"/>
          </a:p>
          <a:p>
            <a:r>
              <a:rPr lang="en-GB" sz="1400" b="1" dirty="0"/>
              <a:t>On the Secondary Market</a:t>
            </a:r>
            <a:r>
              <a:rPr lang="en-GB" sz="1400" dirty="0"/>
              <a:t> – broking an agreement with the MoF, the Central Bank and the PDs, MSE could provide an ETP platform for the PDs to meet their quoting obligations. Transform the secondary market to a firm, market making venue with primary dealers to increase liquidity and transparency. </a:t>
            </a:r>
          </a:p>
          <a:p>
            <a:endParaRPr lang="en-GB" sz="1400" dirty="0"/>
          </a:p>
          <a:p>
            <a:r>
              <a:rPr lang="en-GB" sz="1400" dirty="0"/>
              <a:t>This creates a potential to build a </a:t>
            </a:r>
            <a:r>
              <a:rPr lang="en-GB" sz="1400" b="1" dirty="0"/>
              <a:t>data product</a:t>
            </a:r>
            <a:r>
              <a:rPr lang="en-GB" sz="1400" dirty="0"/>
              <a:t> and index product in the future and thus provides an extra revenue source for MSE.</a:t>
            </a:r>
          </a:p>
          <a:p>
            <a:endParaRPr lang="en-GB" sz="1400" dirty="0"/>
          </a:p>
          <a:p>
            <a:r>
              <a:rPr lang="en-GB" sz="1400" dirty="0"/>
              <a:t>Implement a price driven platform allowing </a:t>
            </a:r>
            <a:r>
              <a:rPr lang="en-GB" sz="1400" b="1" dirty="0"/>
              <a:t>market making </a:t>
            </a:r>
            <a:r>
              <a:rPr lang="en-GB" sz="1400" dirty="0"/>
              <a:t>for PDs with firm prices to managing the PD quoting obligations of the MoF.</a:t>
            </a:r>
          </a:p>
          <a:p>
            <a:endParaRPr lang="en-GB" sz="1400" dirty="0"/>
          </a:p>
          <a:p>
            <a:r>
              <a:rPr lang="en-GB" sz="1400" dirty="0"/>
              <a:t>Have a consolidated platform for Central Bank and interbank repo market. Provide a standing </a:t>
            </a:r>
            <a:r>
              <a:rPr lang="en-GB" sz="1400" b="1" dirty="0"/>
              <a:t>repo facility</a:t>
            </a:r>
            <a:r>
              <a:rPr lang="en-GB" sz="1400" dirty="0"/>
              <a:t> for PDs to borrow securities as a last resort thus supporting the PD’s risk management function.</a:t>
            </a:r>
          </a:p>
          <a:p>
            <a:pPr marL="0" indent="0">
              <a:buNone/>
            </a:pPr>
            <a:endParaRPr lang="en-GB" sz="1400" dirty="0"/>
          </a:p>
          <a:p>
            <a:r>
              <a:rPr lang="en-GB" sz="1400" dirty="0"/>
              <a:t>Educational role – to educate PDs, market makers</a:t>
            </a:r>
          </a:p>
        </p:txBody>
      </p:sp>
      <p:sp>
        <p:nvSpPr>
          <p:cNvPr id="3" name="Cím 2">
            <a:extLst>
              <a:ext uri="{FF2B5EF4-FFF2-40B4-BE49-F238E27FC236}">
                <a16:creationId xmlns:a16="http://schemas.microsoft.com/office/drawing/2014/main" id="{1068F9DB-3F74-5000-1B10-9A371CE6708A}"/>
              </a:ext>
            </a:extLst>
          </p:cNvPr>
          <p:cNvSpPr>
            <a:spLocks noGrp="1"/>
          </p:cNvSpPr>
          <p:nvPr>
            <p:ph type="title"/>
          </p:nvPr>
        </p:nvSpPr>
        <p:spPr/>
        <p:txBody>
          <a:bodyPr/>
          <a:lstStyle/>
          <a:p>
            <a:r>
              <a:rPr lang="en-GB" sz="2000" dirty="0"/>
              <a:t>Strengthen the role of the Stock Exchange in the Government Securities Market</a:t>
            </a:r>
          </a:p>
        </p:txBody>
      </p:sp>
      <p:sp>
        <p:nvSpPr>
          <p:cNvPr id="4" name="Dia számának helye 3">
            <a:extLst>
              <a:ext uri="{FF2B5EF4-FFF2-40B4-BE49-F238E27FC236}">
                <a16:creationId xmlns:a16="http://schemas.microsoft.com/office/drawing/2014/main" id="{4A61D337-DCE3-B6B4-1031-8A226056E9E3}"/>
              </a:ext>
            </a:extLst>
          </p:cNvPr>
          <p:cNvSpPr>
            <a:spLocks noGrp="1"/>
          </p:cNvSpPr>
          <p:nvPr>
            <p:ph type="sldNum" sz="quarter" idx="4"/>
          </p:nvPr>
        </p:nvSpPr>
        <p:spPr/>
        <p:txBody>
          <a:bodyPr/>
          <a:lstStyle/>
          <a:p>
            <a:fld id="{5A77AB57-8BF5-D549-AB5B-DDB0D095D73B}" type="slidenum">
              <a:rPr lang="en-GB" smtClean="0"/>
              <a:t>14</a:t>
            </a:fld>
            <a:endParaRPr lang="en-GB"/>
          </a:p>
        </p:txBody>
      </p:sp>
    </p:spTree>
    <p:extLst>
      <p:ext uri="{BB962C8B-B14F-4D97-AF65-F5344CB8AC3E}">
        <p14:creationId xmlns:p14="http://schemas.microsoft.com/office/powerpoint/2010/main" val="2816309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B0729252-9C8C-8F04-2ADB-E00028039351}"/>
              </a:ext>
            </a:extLst>
          </p:cNvPr>
          <p:cNvSpPr>
            <a:spLocks noGrp="1"/>
          </p:cNvSpPr>
          <p:nvPr>
            <p:ph sz="half" idx="14"/>
          </p:nvPr>
        </p:nvSpPr>
        <p:spPr/>
        <p:txBody>
          <a:bodyPr/>
          <a:lstStyle/>
          <a:p>
            <a:pPr marL="0" indent="0">
              <a:buNone/>
            </a:pPr>
            <a:r>
              <a:rPr lang="en-GB" sz="1600" b="1" dirty="0">
                <a:highlight>
                  <a:srgbClr val="FFFF00"/>
                </a:highlight>
              </a:rPr>
              <a:t>You need an ecosystem that supports SMEs through their life-cycle</a:t>
            </a:r>
          </a:p>
          <a:p>
            <a:pPr marL="0" indent="0">
              <a:buNone/>
            </a:pPr>
            <a:endParaRPr lang="en-GB" sz="1600" dirty="0"/>
          </a:p>
          <a:p>
            <a:pPr marL="0" indent="0">
              <a:buNone/>
            </a:pPr>
            <a:r>
              <a:rPr lang="en-US" sz="1600" dirty="0"/>
              <a:t>The future of the capital markets lies in the small companies of today. </a:t>
            </a:r>
            <a:endParaRPr lang="hu-HU" sz="1600" dirty="0"/>
          </a:p>
          <a:p>
            <a:pPr marL="0" indent="0">
              <a:buNone/>
            </a:pPr>
            <a:endParaRPr lang="hu-HU" sz="1600" dirty="0"/>
          </a:p>
          <a:p>
            <a:pPr marL="0" indent="0">
              <a:buNone/>
            </a:pPr>
            <a:r>
              <a:rPr lang="en-GB" sz="1600" dirty="0"/>
              <a:t>According to the preliminary data of the State Statistical Office, the number of active enterprises in the Republic of North Macedonia in 2021 was 70</a:t>
            </a:r>
            <a:r>
              <a:rPr lang="hu-HU" sz="1600" dirty="0"/>
              <a:t>,</a:t>
            </a:r>
            <a:r>
              <a:rPr lang="en-GB" sz="1600" dirty="0"/>
              <a:t>424. According to the number of employees, enterprises with 1-9 employees account for 82.5% of all enterprises, while those with 10-50 employees account for 7.7 % of enterprises.</a:t>
            </a:r>
            <a:endParaRPr lang="hu-HU" sz="1600" dirty="0"/>
          </a:p>
          <a:p>
            <a:pPr marL="0" indent="0">
              <a:buNone/>
            </a:pPr>
            <a:endParaRPr lang="hu-HU" sz="1600" dirty="0"/>
          </a:p>
          <a:p>
            <a:pPr marL="0" indent="0">
              <a:buNone/>
            </a:pPr>
            <a:r>
              <a:rPr lang="en-GB" sz="1600" dirty="0"/>
              <a:t>SMEs employ 74 % of the total Macedonian workforce (EU: 65 %) and the SME value-added is measured as 67,9 % (as opposed to the EU 53 %).</a:t>
            </a:r>
          </a:p>
          <a:p>
            <a:pPr marL="0" indent="0">
              <a:buNone/>
            </a:pPr>
            <a:endParaRPr lang="hu-HU" sz="1600" dirty="0"/>
          </a:p>
          <a:p>
            <a:pPr marL="0" indent="0">
              <a:buNone/>
            </a:pPr>
            <a:endParaRPr lang="en-GB" sz="1400" dirty="0"/>
          </a:p>
        </p:txBody>
      </p:sp>
      <p:sp>
        <p:nvSpPr>
          <p:cNvPr id="3" name="Cím 2">
            <a:extLst>
              <a:ext uri="{FF2B5EF4-FFF2-40B4-BE49-F238E27FC236}">
                <a16:creationId xmlns:a16="http://schemas.microsoft.com/office/drawing/2014/main" id="{BD59301C-622F-9EC8-98D2-91C4AD53E037}"/>
              </a:ext>
            </a:extLst>
          </p:cNvPr>
          <p:cNvSpPr>
            <a:spLocks noGrp="1"/>
          </p:cNvSpPr>
          <p:nvPr>
            <p:ph type="title"/>
          </p:nvPr>
        </p:nvSpPr>
        <p:spPr/>
        <p:txBody>
          <a:bodyPr/>
          <a:lstStyle/>
          <a:p>
            <a:r>
              <a:rPr lang="hu-HU" sz="2000" dirty="0"/>
              <a:t>(3) </a:t>
            </a:r>
            <a:r>
              <a:rPr lang="en-GB" sz="2000" dirty="0"/>
              <a:t>Supporting SMEs</a:t>
            </a:r>
          </a:p>
        </p:txBody>
      </p:sp>
      <p:sp>
        <p:nvSpPr>
          <p:cNvPr id="4" name="Dia számának helye 3">
            <a:extLst>
              <a:ext uri="{FF2B5EF4-FFF2-40B4-BE49-F238E27FC236}">
                <a16:creationId xmlns:a16="http://schemas.microsoft.com/office/drawing/2014/main" id="{0C211FA8-9855-C7B0-E08F-CAF81591AE82}"/>
              </a:ext>
            </a:extLst>
          </p:cNvPr>
          <p:cNvSpPr>
            <a:spLocks noGrp="1"/>
          </p:cNvSpPr>
          <p:nvPr>
            <p:ph type="sldNum" sz="quarter" idx="4"/>
          </p:nvPr>
        </p:nvSpPr>
        <p:spPr/>
        <p:txBody>
          <a:bodyPr/>
          <a:lstStyle/>
          <a:p>
            <a:fld id="{5A77AB57-8BF5-D549-AB5B-DDB0D095D73B}" type="slidenum">
              <a:rPr lang="en-GB" smtClean="0"/>
              <a:t>15</a:t>
            </a:fld>
            <a:endParaRPr lang="en-GB"/>
          </a:p>
        </p:txBody>
      </p:sp>
    </p:spTree>
    <p:extLst>
      <p:ext uri="{BB962C8B-B14F-4D97-AF65-F5344CB8AC3E}">
        <p14:creationId xmlns:p14="http://schemas.microsoft.com/office/powerpoint/2010/main" val="2755324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53972884-02B5-DFEF-F277-E0E4CD13F3C4}"/>
              </a:ext>
            </a:extLst>
          </p:cNvPr>
          <p:cNvSpPr>
            <a:spLocks noGrp="1"/>
          </p:cNvSpPr>
          <p:nvPr>
            <p:ph sz="half" idx="14"/>
          </p:nvPr>
        </p:nvSpPr>
        <p:spPr/>
        <p:txBody>
          <a:bodyPr/>
          <a:lstStyle/>
          <a:p>
            <a:pPr marL="0" indent="0">
              <a:buNone/>
            </a:pPr>
            <a:endParaRPr lang="hu-HU" sz="1200" dirty="0"/>
          </a:p>
          <a:p>
            <a:pPr marL="0" indent="0">
              <a:buNone/>
            </a:pPr>
            <a:r>
              <a:rPr lang="en-GB" sz="1600" b="1" dirty="0"/>
              <a:t>Earliest stage:</a:t>
            </a:r>
            <a:r>
              <a:rPr lang="en-GB" sz="1600" dirty="0"/>
              <a:t> business angels and crowd financing, crowd funding facilities</a:t>
            </a:r>
          </a:p>
          <a:p>
            <a:pPr marL="0" indent="0">
              <a:buNone/>
            </a:pPr>
            <a:r>
              <a:rPr lang="en-GB" sz="1600" dirty="0">
                <a:effectLst/>
                <a:ea typeface="Calibri" panose="020F0502020204030204" pitchFamily="34" charset="0"/>
                <a:cs typeface="Times New Roman" panose="02020603050405020304" pitchFamily="18" charset="0"/>
              </a:rPr>
              <a:t>Coordinate the incubation and acceleration efforts and initiatives of industry players and state-owned organizations. Investigate and prepare concept paper on how the Macedonian State could support the early-stage incubation and acceleration of local start-ups.</a:t>
            </a:r>
          </a:p>
          <a:p>
            <a:pPr marL="0" indent="0">
              <a:buNone/>
            </a:pPr>
            <a:endParaRPr lang="en-GB" sz="1600" dirty="0">
              <a:effectLst/>
              <a:ea typeface="Calibri" panose="020F0502020204030204" pitchFamily="34" charset="0"/>
              <a:cs typeface="Times New Roman" panose="02020603050405020304" pitchFamily="18" charset="0"/>
            </a:endParaRPr>
          </a:p>
          <a:p>
            <a:pPr marL="0" indent="0">
              <a:buNone/>
            </a:pPr>
            <a:endParaRPr lang="en-GB" sz="1600" dirty="0"/>
          </a:p>
          <a:p>
            <a:pPr marL="0" indent="0">
              <a:buNone/>
            </a:pPr>
            <a:r>
              <a:rPr lang="en-GB" sz="1600" dirty="0"/>
              <a:t>Then…</a:t>
            </a:r>
            <a:r>
              <a:rPr lang="en-GB" sz="1600" b="1" dirty="0"/>
              <a:t> moving up to venture capital and private equity financing</a:t>
            </a:r>
            <a:r>
              <a:rPr lang="en-GB" sz="1600" dirty="0"/>
              <a:t> </a:t>
            </a:r>
          </a:p>
          <a:p>
            <a:pPr marL="0" indent="0">
              <a:buNone/>
            </a:pPr>
            <a:r>
              <a:rPr lang="en-GB" sz="1600" dirty="0">
                <a:effectLst/>
                <a:ea typeface="Cambria" panose="02040503050406030204" pitchFamily="18" charset="0"/>
                <a:cs typeface="Times New Roman" panose="02020603050405020304" pitchFamily="18" charset="0"/>
              </a:rPr>
              <a:t>Make coordinated market-level efforts to explore domestic and cross-border cooperation opportunities to set up new investment vehicles helping companies at different earlier stages of their growth</a:t>
            </a:r>
            <a:endParaRPr lang="en-GB" sz="1600" dirty="0"/>
          </a:p>
          <a:p>
            <a:pPr marL="0" indent="0">
              <a:buNone/>
            </a:pPr>
            <a:endParaRPr lang="en-GB" sz="1600" dirty="0"/>
          </a:p>
          <a:p>
            <a:pPr marL="0" indent="0">
              <a:buNone/>
            </a:pPr>
            <a:r>
              <a:rPr lang="en-GB" sz="1600" dirty="0"/>
              <a:t>While PE investments are booming in Europe, CSEE is lagging behind …</a:t>
            </a:r>
          </a:p>
          <a:p>
            <a:pPr marL="0" indent="0">
              <a:buNone/>
            </a:pPr>
            <a:r>
              <a:rPr lang="en-GB" sz="1600" dirty="0"/>
              <a:t>and VC/PE sector is practically non-existent in North Macedonia </a:t>
            </a:r>
          </a:p>
          <a:p>
            <a:pPr marL="0" indent="0">
              <a:buNone/>
            </a:pPr>
            <a:endParaRPr lang="en-GB" sz="1600" dirty="0"/>
          </a:p>
        </p:txBody>
      </p:sp>
      <p:sp>
        <p:nvSpPr>
          <p:cNvPr id="3" name="Cím 2">
            <a:extLst>
              <a:ext uri="{FF2B5EF4-FFF2-40B4-BE49-F238E27FC236}">
                <a16:creationId xmlns:a16="http://schemas.microsoft.com/office/drawing/2014/main" id="{C3D76B12-B20C-B5E9-75C6-27F229E827E8}"/>
              </a:ext>
            </a:extLst>
          </p:cNvPr>
          <p:cNvSpPr>
            <a:spLocks noGrp="1"/>
          </p:cNvSpPr>
          <p:nvPr>
            <p:ph type="title"/>
          </p:nvPr>
        </p:nvSpPr>
        <p:spPr/>
        <p:txBody>
          <a:bodyPr/>
          <a:lstStyle/>
          <a:p>
            <a:r>
              <a:rPr lang="en-GB" sz="2000" dirty="0"/>
              <a:t>The missing ecosystem</a:t>
            </a:r>
          </a:p>
        </p:txBody>
      </p:sp>
      <p:sp>
        <p:nvSpPr>
          <p:cNvPr id="4" name="Dia számának helye 3">
            <a:extLst>
              <a:ext uri="{FF2B5EF4-FFF2-40B4-BE49-F238E27FC236}">
                <a16:creationId xmlns:a16="http://schemas.microsoft.com/office/drawing/2014/main" id="{96043B06-4DC1-21D0-3F53-6F5978B16B95}"/>
              </a:ext>
            </a:extLst>
          </p:cNvPr>
          <p:cNvSpPr>
            <a:spLocks noGrp="1"/>
          </p:cNvSpPr>
          <p:nvPr>
            <p:ph type="sldNum" sz="quarter" idx="4"/>
          </p:nvPr>
        </p:nvSpPr>
        <p:spPr/>
        <p:txBody>
          <a:bodyPr/>
          <a:lstStyle/>
          <a:p>
            <a:fld id="{5A77AB57-8BF5-D549-AB5B-DDB0D095D73B}" type="slidenum">
              <a:rPr lang="en-GB" smtClean="0"/>
              <a:t>16</a:t>
            </a:fld>
            <a:endParaRPr lang="en-GB"/>
          </a:p>
        </p:txBody>
      </p:sp>
    </p:spTree>
    <p:extLst>
      <p:ext uri="{BB962C8B-B14F-4D97-AF65-F5344CB8AC3E}">
        <p14:creationId xmlns:p14="http://schemas.microsoft.com/office/powerpoint/2010/main" val="15897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 számának helye 3">
            <a:extLst>
              <a:ext uri="{FF2B5EF4-FFF2-40B4-BE49-F238E27FC236}">
                <a16:creationId xmlns:a16="http://schemas.microsoft.com/office/drawing/2014/main" id="{202DCFE9-57CD-81AE-1026-444E9F1B5645}"/>
              </a:ext>
            </a:extLst>
          </p:cNvPr>
          <p:cNvSpPr>
            <a:spLocks noGrp="1"/>
          </p:cNvSpPr>
          <p:nvPr>
            <p:ph type="sldNum" sz="quarter" idx="4"/>
          </p:nvPr>
        </p:nvSpPr>
        <p:spPr/>
        <p:txBody>
          <a:bodyPr/>
          <a:lstStyle/>
          <a:p>
            <a:fld id="{5A77AB57-8BF5-D549-AB5B-DDB0D095D73B}" type="slidenum">
              <a:rPr lang="en-GB" smtClean="0"/>
              <a:t>17</a:t>
            </a:fld>
            <a:endParaRPr lang="en-GB"/>
          </a:p>
        </p:txBody>
      </p:sp>
      <p:pic>
        <p:nvPicPr>
          <p:cNvPr id="5" name="Tartalom helye 4">
            <a:extLst>
              <a:ext uri="{FF2B5EF4-FFF2-40B4-BE49-F238E27FC236}">
                <a16:creationId xmlns:a16="http://schemas.microsoft.com/office/drawing/2014/main" id="{EB90702C-1A97-EDFC-45AA-D46068DB214A}"/>
              </a:ext>
            </a:extLst>
          </p:cNvPr>
          <p:cNvPicPr>
            <a:picLocks noGrp="1" noChangeAspect="1"/>
          </p:cNvPicPr>
          <p:nvPr>
            <p:ph sz="half" idx="4294967295"/>
          </p:nvPr>
        </p:nvPicPr>
        <p:blipFill>
          <a:blip r:embed="rId2"/>
          <a:stretch>
            <a:fillRect/>
          </a:stretch>
        </p:blipFill>
        <p:spPr>
          <a:xfrm>
            <a:off x="842168" y="1484784"/>
            <a:ext cx="7459663" cy="3741738"/>
          </a:xfrm>
          <a:prstGeom prst="rect">
            <a:avLst/>
          </a:prstGeom>
        </p:spPr>
      </p:pic>
      <p:sp>
        <p:nvSpPr>
          <p:cNvPr id="6" name="Ellipszis 5">
            <a:extLst>
              <a:ext uri="{FF2B5EF4-FFF2-40B4-BE49-F238E27FC236}">
                <a16:creationId xmlns:a16="http://schemas.microsoft.com/office/drawing/2014/main" id="{C590B092-E21D-32A4-D49E-33A06CBFD9A0}"/>
              </a:ext>
            </a:extLst>
          </p:cNvPr>
          <p:cNvSpPr/>
          <p:nvPr/>
        </p:nvSpPr>
        <p:spPr bwMode="auto">
          <a:xfrm>
            <a:off x="7306630" y="4293096"/>
            <a:ext cx="360040"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hu-HU" sz="2400" b="0" i="0" u="none" strike="noStrike" cap="none" normalizeH="0" baseline="0">
              <a:ln>
                <a:noFill/>
              </a:ln>
              <a:solidFill>
                <a:schemeClr val="tx1"/>
              </a:solidFill>
              <a:effectLst/>
              <a:latin typeface="Times" pitchFamily="2" charset="0"/>
            </a:endParaRPr>
          </a:p>
        </p:txBody>
      </p:sp>
      <p:sp>
        <p:nvSpPr>
          <p:cNvPr id="8" name="Szövegdoboz 7">
            <a:extLst>
              <a:ext uri="{FF2B5EF4-FFF2-40B4-BE49-F238E27FC236}">
                <a16:creationId xmlns:a16="http://schemas.microsoft.com/office/drawing/2014/main" id="{109A21F0-AF95-82DD-EFEF-27C1FC1A31EE}"/>
              </a:ext>
            </a:extLst>
          </p:cNvPr>
          <p:cNvSpPr txBox="1"/>
          <p:nvPr/>
        </p:nvSpPr>
        <p:spPr>
          <a:xfrm>
            <a:off x="1259632" y="5517232"/>
            <a:ext cx="6407038" cy="338554"/>
          </a:xfrm>
          <a:prstGeom prst="rect">
            <a:avLst/>
          </a:prstGeom>
          <a:noFill/>
        </p:spPr>
        <p:txBody>
          <a:bodyPr wrap="square" rtlCol="0">
            <a:spAutoFit/>
          </a:bodyPr>
          <a:lstStyle/>
          <a:p>
            <a:pPr algn="ctr"/>
            <a:r>
              <a:rPr lang="en-GB" sz="1600" dirty="0">
                <a:latin typeface="+mn-lt"/>
              </a:rPr>
              <a:t>PE statistics, annual investment value, CSEE, 2019-2022</a:t>
            </a:r>
          </a:p>
        </p:txBody>
      </p:sp>
    </p:spTree>
    <p:extLst>
      <p:ext uri="{BB962C8B-B14F-4D97-AF65-F5344CB8AC3E}">
        <p14:creationId xmlns:p14="http://schemas.microsoft.com/office/powerpoint/2010/main" val="2376297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B25E6929-0FB2-AD0D-EC1B-45C6D04FA9C6}"/>
              </a:ext>
            </a:extLst>
          </p:cNvPr>
          <p:cNvSpPr>
            <a:spLocks noGrp="1"/>
          </p:cNvSpPr>
          <p:nvPr>
            <p:ph sz="half" idx="14"/>
          </p:nvPr>
        </p:nvSpPr>
        <p:spPr/>
        <p:txBody>
          <a:bodyPr/>
          <a:lstStyle/>
          <a:p>
            <a:pPr marL="0" indent="0">
              <a:buNone/>
            </a:pPr>
            <a:r>
              <a:rPr lang="en-GB" sz="1600" dirty="0"/>
              <a:t>MiFID II „created” a new type of MTFs labelled as SME Growth Markets in 2018</a:t>
            </a:r>
          </a:p>
          <a:p>
            <a:r>
              <a:rPr lang="en-GB" sz="1600" dirty="0"/>
              <a:t>MSE has a Growth Market segment, but currently there are no listed securities there</a:t>
            </a:r>
          </a:p>
          <a:p>
            <a:r>
              <a:rPr lang="en-GB" sz="1600" dirty="0"/>
              <a:t>Need for a strategic approach on how to attract issuers and investors to the growth segment. Such a strategic approach might include:</a:t>
            </a:r>
          </a:p>
          <a:p>
            <a:pPr lvl="1"/>
            <a:r>
              <a:rPr lang="en-GB" sz="1600" dirty="0"/>
              <a:t>Promoting the GM towards issuers and investors</a:t>
            </a:r>
          </a:p>
          <a:p>
            <a:pPr lvl="1"/>
            <a:r>
              <a:rPr lang="en-GB" sz="1600" dirty="0"/>
              <a:t>Providing SME education programmes (internal, based on MSE Training Centre or external, like entering into partnership with Elite)</a:t>
            </a:r>
          </a:p>
          <a:p>
            <a:pPr lvl="1"/>
            <a:r>
              <a:rPr lang="en-GB" sz="1600" dirty="0"/>
              <a:t>Ensuring </a:t>
            </a:r>
            <a:r>
              <a:rPr lang="hu-HU" sz="1600" dirty="0"/>
              <a:t>a </a:t>
            </a:r>
            <a:r>
              <a:rPr lang="en-GB" sz="1600" dirty="0"/>
              <a:t>supportive regulatory framework for issuers and for investors</a:t>
            </a:r>
          </a:p>
          <a:p>
            <a:pPr lvl="1"/>
            <a:r>
              <a:rPr lang="en-GB" sz="1600" dirty="0"/>
              <a:t>Supporting SMEs to easily meet reporting requirements</a:t>
            </a:r>
          </a:p>
          <a:p>
            <a:pPr lvl="1"/>
            <a:r>
              <a:rPr lang="en-GB" sz="1600" dirty="0"/>
              <a:t>Providing financial support programmes – to apply for taking part in training and/or support the preparations for listing at SME GM</a:t>
            </a:r>
          </a:p>
          <a:p>
            <a:pPr lvl="1"/>
            <a:r>
              <a:rPr lang="en-GB" sz="1600" dirty="0"/>
              <a:t>Providing networking opportunities and partnership events (MSE Club Initiative)</a:t>
            </a:r>
          </a:p>
          <a:p>
            <a:pPr lvl="1"/>
            <a:r>
              <a:rPr lang="en-GB" sz="1600" dirty="0"/>
              <a:t>Building up international partnerships (</a:t>
            </a:r>
            <a:r>
              <a:rPr lang="en-GB" sz="1600" dirty="0" err="1"/>
              <a:t>eg.</a:t>
            </a:r>
            <a:r>
              <a:rPr lang="en-GB" sz="1600" dirty="0"/>
              <a:t> Elite or with other SME GMs)</a:t>
            </a:r>
          </a:p>
          <a:p>
            <a:r>
              <a:rPr lang="en-GB" sz="1600" dirty="0"/>
              <a:t>Follow closely the upcoming EU Listing Act</a:t>
            </a:r>
          </a:p>
          <a:p>
            <a:r>
              <a:rPr lang="en-GB" sz="1600" dirty="0"/>
              <a:t>Consider permitting pension funds to invest into securities listed on SME GM</a:t>
            </a:r>
          </a:p>
          <a:p>
            <a:pPr marL="0" indent="0">
              <a:buNone/>
            </a:pPr>
            <a:endParaRPr lang="en-GB" sz="1400" dirty="0"/>
          </a:p>
        </p:txBody>
      </p:sp>
      <p:sp>
        <p:nvSpPr>
          <p:cNvPr id="3" name="Cím 2">
            <a:extLst>
              <a:ext uri="{FF2B5EF4-FFF2-40B4-BE49-F238E27FC236}">
                <a16:creationId xmlns:a16="http://schemas.microsoft.com/office/drawing/2014/main" id="{02E6511F-A6AB-02D4-E99C-1BD7885D76C7}"/>
              </a:ext>
            </a:extLst>
          </p:cNvPr>
          <p:cNvSpPr>
            <a:spLocks noGrp="1"/>
          </p:cNvSpPr>
          <p:nvPr>
            <p:ph type="title"/>
          </p:nvPr>
        </p:nvSpPr>
        <p:spPr/>
        <p:txBody>
          <a:bodyPr/>
          <a:lstStyle/>
          <a:p>
            <a:r>
              <a:rPr lang="en-GB" sz="2000" dirty="0"/>
              <a:t>And the next phase: SME Growth Market</a:t>
            </a:r>
          </a:p>
        </p:txBody>
      </p:sp>
      <p:sp>
        <p:nvSpPr>
          <p:cNvPr id="4" name="Dia számának helye 3">
            <a:extLst>
              <a:ext uri="{FF2B5EF4-FFF2-40B4-BE49-F238E27FC236}">
                <a16:creationId xmlns:a16="http://schemas.microsoft.com/office/drawing/2014/main" id="{CAD2ECD5-D7AB-4DBC-1DCD-79D96EDAF17B}"/>
              </a:ext>
            </a:extLst>
          </p:cNvPr>
          <p:cNvSpPr>
            <a:spLocks noGrp="1"/>
          </p:cNvSpPr>
          <p:nvPr>
            <p:ph type="sldNum" sz="quarter" idx="4"/>
          </p:nvPr>
        </p:nvSpPr>
        <p:spPr/>
        <p:txBody>
          <a:bodyPr/>
          <a:lstStyle/>
          <a:p>
            <a:fld id="{5A77AB57-8BF5-D549-AB5B-DDB0D095D73B}" type="slidenum">
              <a:rPr lang="en-GB" smtClean="0"/>
              <a:t>18</a:t>
            </a:fld>
            <a:endParaRPr lang="en-GB"/>
          </a:p>
        </p:txBody>
      </p:sp>
    </p:spTree>
    <p:extLst>
      <p:ext uri="{BB962C8B-B14F-4D97-AF65-F5344CB8AC3E}">
        <p14:creationId xmlns:p14="http://schemas.microsoft.com/office/powerpoint/2010/main" val="589409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3C98BDEF-A5BB-1A08-3A6F-ECCA633A2251}"/>
              </a:ext>
            </a:extLst>
          </p:cNvPr>
          <p:cNvSpPr>
            <a:spLocks noGrp="1"/>
          </p:cNvSpPr>
          <p:nvPr>
            <p:ph sz="half" idx="14"/>
          </p:nvPr>
        </p:nvSpPr>
        <p:spPr>
          <a:xfrm>
            <a:off x="362546" y="1484784"/>
            <a:ext cx="7593830" cy="4680520"/>
          </a:xfrm>
        </p:spPr>
        <p:txBody>
          <a:bodyPr/>
          <a:lstStyle/>
          <a:p>
            <a:pPr marL="0" indent="0">
              <a:buNone/>
            </a:pPr>
            <a:r>
              <a:rPr lang="en-GB" sz="1600" dirty="0">
                <a:highlight>
                  <a:srgbClr val="FFFF00"/>
                </a:highlight>
              </a:rPr>
              <a:t>You need … to do a lot-lot more</a:t>
            </a:r>
            <a:endParaRPr lang="en-GB" sz="1600" dirty="0"/>
          </a:p>
          <a:p>
            <a:endParaRPr lang="hu-HU" sz="1600" dirty="0"/>
          </a:p>
          <a:p>
            <a:r>
              <a:rPr lang="en-GB" sz="1600" dirty="0"/>
              <a:t>To increase the availability of investable assets… </a:t>
            </a:r>
          </a:p>
          <a:p>
            <a:pPr lvl="1"/>
            <a:r>
              <a:rPr lang="en-GB" sz="1600" dirty="0"/>
              <a:t>The public sector (SOEs, municipalities) might consider accessing the capital market. Technical listing. Bond/ESG bond issuance. Listing minority stakes. </a:t>
            </a:r>
          </a:p>
          <a:p>
            <a:pPr lvl="1"/>
            <a:r>
              <a:rPr lang="en-GB" sz="1600" dirty="0"/>
              <a:t>Stakeholders should support the development of a functioning corporate bond market by raising awareness among SMEs. Raise awareness of potential issuance of covered bonds by banks. </a:t>
            </a:r>
          </a:p>
          <a:p>
            <a:pPr lvl="1"/>
            <a:r>
              <a:rPr lang="en-GB" sz="1600" dirty="0"/>
              <a:t>Encourage development of local fixed income funds.</a:t>
            </a:r>
          </a:p>
          <a:p>
            <a:pPr lvl="1"/>
            <a:r>
              <a:rPr lang="en-GB" sz="1600" dirty="0"/>
              <a:t>MSE to develop international securities market for local investors (MTF?)</a:t>
            </a:r>
          </a:p>
          <a:p>
            <a:endParaRPr lang="hu-HU" sz="1600" dirty="0"/>
          </a:p>
          <a:p>
            <a:r>
              <a:rPr lang="en-GB" sz="1600" dirty="0"/>
              <a:t>To build trust and support potential investors…</a:t>
            </a:r>
          </a:p>
          <a:p>
            <a:pPr lvl="1"/>
            <a:r>
              <a:rPr lang="en-GB" sz="1600" dirty="0"/>
              <a:t>Raise standards of corporate governance – training courses, acknowledgement and publicity to best practices</a:t>
            </a:r>
          </a:p>
          <a:p>
            <a:pPr lvl="1"/>
            <a:r>
              <a:rPr lang="en-GB" sz="1600" dirty="0"/>
              <a:t>Issuers need to build capacity for professional Investor Relations (IR) function – training courses, Annual IR Awards (see Baltic Awards)</a:t>
            </a:r>
          </a:p>
          <a:p>
            <a:pPr lvl="1"/>
            <a:r>
              <a:rPr lang="en-GB" sz="1600" dirty="0"/>
              <a:t>Brokers/banks to build capacity to prepare and publish high quality analysis/company research papers – training, financial support, publicity</a:t>
            </a:r>
          </a:p>
          <a:p>
            <a:pPr marL="457198" lvl="1" indent="0">
              <a:buNone/>
            </a:pPr>
            <a:endParaRPr lang="en-GB" sz="1600" dirty="0"/>
          </a:p>
          <a:p>
            <a:pPr lvl="1"/>
            <a:endParaRPr lang="en-GB" sz="1600" dirty="0"/>
          </a:p>
        </p:txBody>
      </p:sp>
      <p:sp>
        <p:nvSpPr>
          <p:cNvPr id="3" name="Cím 2">
            <a:extLst>
              <a:ext uri="{FF2B5EF4-FFF2-40B4-BE49-F238E27FC236}">
                <a16:creationId xmlns:a16="http://schemas.microsoft.com/office/drawing/2014/main" id="{EDC95AB9-869B-1161-8FFD-A49B0BEECE43}"/>
              </a:ext>
            </a:extLst>
          </p:cNvPr>
          <p:cNvSpPr>
            <a:spLocks noGrp="1"/>
          </p:cNvSpPr>
          <p:nvPr>
            <p:ph type="title"/>
          </p:nvPr>
        </p:nvSpPr>
        <p:spPr/>
        <p:txBody>
          <a:bodyPr/>
          <a:lstStyle/>
          <a:p>
            <a:r>
              <a:rPr lang="hu-HU" sz="2000" dirty="0"/>
              <a:t>(4) And</a:t>
            </a:r>
          </a:p>
        </p:txBody>
      </p:sp>
      <p:sp>
        <p:nvSpPr>
          <p:cNvPr id="4" name="Dia számának helye 3">
            <a:extLst>
              <a:ext uri="{FF2B5EF4-FFF2-40B4-BE49-F238E27FC236}">
                <a16:creationId xmlns:a16="http://schemas.microsoft.com/office/drawing/2014/main" id="{A0F246F2-930E-444A-B51F-D2C343013B8A}"/>
              </a:ext>
            </a:extLst>
          </p:cNvPr>
          <p:cNvSpPr>
            <a:spLocks noGrp="1"/>
          </p:cNvSpPr>
          <p:nvPr>
            <p:ph type="sldNum" sz="quarter" idx="4"/>
          </p:nvPr>
        </p:nvSpPr>
        <p:spPr/>
        <p:txBody>
          <a:bodyPr/>
          <a:lstStyle/>
          <a:p>
            <a:fld id="{5A77AB57-8BF5-D549-AB5B-DDB0D095D73B}" type="slidenum">
              <a:rPr lang="en-GB" smtClean="0"/>
              <a:t>19</a:t>
            </a:fld>
            <a:endParaRPr lang="en-GB"/>
          </a:p>
        </p:txBody>
      </p:sp>
    </p:spTree>
    <p:extLst>
      <p:ext uri="{BB962C8B-B14F-4D97-AF65-F5344CB8AC3E}">
        <p14:creationId xmlns:p14="http://schemas.microsoft.com/office/powerpoint/2010/main" val="3337514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548F4071-6CBC-F5CC-72EC-B165FD5E8A48}"/>
              </a:ext>
            </a:extLst>
          </p:cNvPr>
          <p:cNvSpPr>
            <a:spLocks noGrp="1"/>
          </p:cNvSpPr>
          <p:nvPr>
            <p:ph sz="half" idx="14"/>
          </p:nvPr>
        </p:nvSpPr>
        <p:spPr/>
        <p:txBody>
          <a:bodyPr/>
          <a:lstStyle/>
          <a:p>
            <a:r>
              <a:rPr lang="en-GB" sz="1600" dirty="0"/>
              <a:t>Bourse Consult is legally a UK based Partnership, but we like to define ourselves as a European firm of consultants specialised in capital markets.</a:t>
            </a:r>
          </a:p>
          <a:p>
            <a:r>
              <a:rPr lang="en-GB" sz="1600" dirty="0"/>
              <a:t>What is unique is that we are all senior capital market professionals with decades of hands-on experience. </a:t>
            </a:r>
          </a:p>
          <a:p>
            <a:r>
              <a:rPr lang="en-GB" sz="1600" dirty="0"/>
              <a:t>Colleagues on this assignment: </a:t>
            </a:r>
          </a:p>
          <a:p>
            <a:endParaRPr lang="en-GB" sz="1400" dirty="0"/>
          </a:p>
          <a:p>
            <a:endParaRPr lang="en-GB" sz="1400" dirty="0"/>
          </a:p>
          <a:p>
            <a:endParaRPr lang="en-GB" sz="1400" dirty="0"/>
          </a:p>
          <a:p>
            <a:endParaRPr lang="en-GB" sz="1400" dirty="0"/>
          </a:p>
          <a:p>
            <a:endParaRPr lang="en-GB" sz="1400" dirty="0"/>
          </a:p>
          <a:p>
            <a:endParaRPr lang="en-GB" sz="1400" dirty="0"/>
          </a:p>
          <a:p>
            <a:pPr marL="0" indent="0">
              <a:buNone/>
            </a:pPr>
            <a:r>
              <a:rPr lang="en-GB" sz="1400" dirty="0"/>
              <a:t>           Hugh Simpson		Raymond </a:t>
            </a:r>
            <a:r>
              <a:rPr lang="en-GB" sz="1400" dirty="0" err="1"/>
              <a:t>Sabbah</a:t>
            </a:r>
            <a:r>
              <a:rPr lang="en-GB" sz="1400" dirty="0"/>
              <a:t>  </a:t>
            </a:r>
            <a:r>
              <a:rPr lang="hu-HU" sz="1400" dirty="0"/>
              <a:t>	</a:t>
            </a:r>
            <a:r>
              <a:rPr lang="en-GB" sz="1400" dirty="0"/>
              <a:t>and myself (György Dudás)</a:t>
            </a:r>
          </a:p>
          <a:p>
            <a:r>
              <a:rPr lang="en-GB" sz="1600" dirty="0"/>
              <a:t>We were invited by EBRD to prepare a Market Development Strategy for the Macedonian Stock Exchange</a:t>
            </a:r>
          </a:p>
          <a:p>
            <a:r>
              <a:rPr lang="en-GB" sz="1600" dirty="0"/>
              <a:t>A work in progress, with the first, assessment phase now largely finalised and currently working on the second phase to develop a market development strategy and business plan for the Macedonian Stock Exchange</a:t>
            </a:r>
          </a:p>
          <a:p>
            <a:endParaRPr lang="hu-HU" sz="1400" dirty="0"/>
          </a:p>
        </p:txBody>
      </p:sp>
      <p:sp>
        <p:nvSpPr>
          <p:cNvPr id="3" name="Cím 2">
            <a:extLst>
              <a:ext uri="{FF2B5EF4-FFF2-40B4-BE49-F238E27FC236}">
                <a16:creationId xmlns:a16="http://schemas.microsoft.com/office/drawing/2014/main" id="{E76DEDE0-DA00-3769-4B0E-9C0F49BFC757}"/>
              </a:ext>
            </a:extLst>
          </p:cNvPr>
          <p:cNvSpPr>
            <a:spLocks noGrp="1"/>
          </p:cNvSpPr>
          <p:nvPr>
            <p:ph type="title"/>
          </p:nvPr>
        </p:nvSpPr>
        <p:spPr/>
        <p:txBody>
          <a:bodyPr/>
          <a:lstStyle/>
          <a:p>
            <a:r>
              <a:rPr lang="en-GB" sz="2000" dirty="0">
                <a:ea typeface="+mj-lt"/>
                <a:cs typeface="+mj-lt"/>
              </a:rPr>
              <a:t>Why am I here today?</a:t>
            </a:r>
          </a:p>
        </p:txBody>
      </p:sp>
      <p:sp>
        <p:nvSpPr>
          <p:cNvPr id="4" name="Dia számának helye 3">
            <a:extLst>
              <a:ext uri="{FF2B5EF4-FFF2-40B4-BE49-F238E27FC236}">
                <a16:creationId xmlns:a16="http://schemas.microsoft.com/office/drawing/2014/main" id="{267F7CA9-2DD9-8E09-C2F8-9E67894C156C}"/>
              </a:ext>
            </a:extLst>
          </p:cNvPr>
          <p:cNvSpPr>
            <a:spLocks noGrp="1"/>
          </p:cNvSpPr>
          <p:nvPr>
            <p:ph type="sldNum" sz="quarter" idx="4"/>
          </p:nvPr>
        </p:nvSpPr>
        <p:spPr/>
        <p:txBody>
          <a:bodyPr/>
          <a:lstStyle/>
          <a:p>
            <a:fld id="{5A77AB57-8BF5-D549-AB5B-DDB0D095D73B}" type="slidenum">
              <a:rPr lang="en-GB" smtClean="0"/>
              <a:t>2</a:t>
            </a:fld>
            <a:endParaRPr lang="en-GB"/>
          </a:p>
        </p:txBody>
      </p:sp>
      <p:pic>
        <p:nvPicPr>
          <p:cNvPr id="2050" name="Picture 2">
            <a:extLst>
              <a:ext uri="{FF2B5EF4-FFF2-40B4-BE49-F238E27FC236}">
                <a16:creationId xmlns:a16="http://schemas.microsoft.com/office/drawing/2014/main" id="{5CC8EDFB-CB76-3D2D-2BC4-E720E8104F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196580"/>
            <a:ext cx="1544960" cy="154496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0697D3F8-62FE-0C41-4003-BCE4ED064D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3196580"/>
            <a:ext cx="1544960" cy="15449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FE5CC62D-A025-886A-EA91-58BBFF88DF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080" y="3196580"/>
            <a:ext cx="1544960" cy="1544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218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B7058DE2-F01E-523B-ACCC-E38259D7691E}"/>
              </a:ext>
            </a:extLst>
          </p:cNvPr>
          <p:cNvSpPr>
            <a:spLocks noGrp="1"/>
          </p:cNvSpPr>
          <p:nvPr>
            <p:ph sz="half" idx="14"/>
          </p:nvPr>
        </p:nvSpPr>
        <p:spPr/>
        <p:txBody>
          <a:bodyPr/>
          <a:lstStyle/>
          <a:p>
            <a:r>
              <a:rPr lang="en-GB" sz="1600" dirty="0"/>
              <a:t>To attract foreign investors…</a:t>
            </a:r>
          </a:p>
          <a:p>
            <a:pPr lvl="1"/>
            <a:r>
              <a:rPr lang="en-GB" sz="1600" dirty="0"/>
              <a:t>Issuer companies should make all information and notifications available in English on their websites</a:t>
            </a:r>
          </a:p>
          <a:p>
            <a:pPr lvl="1"/>
            <a:r>
              <a:rPr lang="en-GB" sz="1600" dirty="0"/>
              <a:t>MSE could work together with ZSE, </a:t>
            </a:r>
            <a:r>
              <a:rPr lang="en-GB" sz="1600" dirty="0" err="1"/>
              <a:t>LjSE</a:t>
            </a:r>
            <a:r>
              <a:rPr lang="en-GB" sz="1600" dirty="0"/>
              <a:t> to approach potential investors in Croatia, Slovenia, common initiatives</a:t>
            </a:r>
          </a:p>
          <a:p>
            <a:pPr marL="0" indent="0">
              <a:buNone/>
            </a:pPr>
            <a:endParaRPr lang="en-GB" sz="1600" dirty="0"/>
          </a:p>
          <a:p>
            <a:r>
              <a:rPr lang="en-GB" sz="1600" dirty="0"/>
              <a:t>To support market development CDHV…</a:t>
            </a:r>
          </a:p>
          <a:p>
            <a:pPr lvl="1"/>
            <a:r>
              <a:rPr lang="en-GB" sz="1600" dirty="0"/>
              <a:t>might consider further develop post-trade services, risk management capabilities, default procedures</a:t>
            </a:r>
          </a:p>
          <a:p>
            <a:pPr lvl="1"/>
            <a:r>
              <a:rPr lang="en-GB" sz="1600" dirty="0"/>
              <a:t>should build capacity, knowhow and build cross-border settlement links (both as investor and as issuer CSD)</a:t>
            </a:r>
          </a:p>
          <a:p>
            <a:pPr marL="457198" lvl="1" indent="0">
              <a:buNone/>
            </a:pPr>
            <a:endParaRPr lang="en-GB" sz="1600" dirty="0"/>
          </a:p>
          <a:p>
            <a:r>
              <a:rPr lang="en-GB" sz="1600" dirty="0"/>
              <a:t>To support the development of financial services at ISPs and further the level of financial literacy</a:t>
            </a:r>
          </a:p>
          <a:p>
            <a:pPr lvl="1"/>
            <a:r>
              <a:rPr lang="en-GB" sz="1600" dirty="0"/>
              <a:t>MSE could review the opportunity to develop MSE Academy to become the largest provider of financial market education services in North Macedonia – follow the traits, learn from the experience of ZSE</a:t>
            </a:r>
          </a:p>
          <a:p>
            <a:endParaRPr lang="en-GB" sz="1600" dirty="0"/>
          </a:p>
        </p:txBody>
      </p:sp>
      <p:sp>
        <p:nvSpPr>
          <p:cNvPr id="3" name="Cím 2">
            <a:extLst>
              <a:ext uri="{FF2B5EF4-FFF2-40B4-BE49-F238E27FC236}">
                <a16:creationId xmlns:a16="http://schemas.microsoft.com/office/drawing/2014/main" id="{FAC8B2B8-6F86-08DE-1D59-160DEB545711}"/>
              </a:ext>
            </a:extLst>
          </p:cNvPr>
          <p:cNvSpPr>
            <a:spLocks noGrp="1"/>
          </p:cNvSpPr>
          <p:nvPr>
            <p:ph type="title"/>
          </p:nvPr>
        </p:nvSpPr>
        <p:spPr/>
        <p:txBody>
          <a:bodyPr/>
          <a:lstStyle/>
          <a:p>
            <a:endParaRPr lang="hu-HU"/>
          </a:p>
        </p:txBody>
      </p:sp>
      <p:sp>
        <p:nvSpPr>
          <p:cNvPr id="4" name="Dia számának helye 3">
            <a:extLst>
              <a:ext uri="{FF2B5EF4-FFF2-40B4-BE49-F238E27FC236}">
                <a16:creationId xmlns:a16="http://schemas.microsoft.com/office/drawing/2014/main" id="{121993EF-E5B9-8322-2360-2660EAE1ADC7}"/>
              </a:ext>
            </a:extLst>
          </p:cNvPr>
          <p:cNvSpPr>
            <a:spLocks noGrp="1"/>
          </p:cNvSpPr>
          <p:nvPr>
            <p:ph type="sldNum" sz="quarter" idx="4"/>
          </p:nvPr>
        </p:nvSpPr>
        <p:spPr/>
        <p:txBody>
          <a:bodyPr/>
          <a:lstStyle/>
          <a:p>
            <a:fld id="{5A77AB57-8BF5-D549-AB5B-DDB0D095D73B}" type="slidenum">
              <a:rPr lang="en-GB" smtClean="0"/>
              <a:t>20</a:t>
            </a:fld>
            <a:endParaRPr lang="en-GB"/>
          </a:p>
        </p:txBody>
      </p:sp>
    </p:spTree>
    <p:extLst>
      <p:ext uri="{BB962C8B-B14F-4D97-AF65-F5344CB8AC3E}">
        <p14:creationId xmlns:p14="http://schemas.microsoft.com/office/powerpoint/2010/main" val="2328621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ím 4">
            <a:extLst>
              <a:ext uri="{FF2B5EF4-FFF2-40B4-BE49-F238E27FC236}">
                <a16:creationId xmlns:a16="http://schemas.microsoft.com/office/drawing/2014/main" id="{7AD1BE3C-E2B8-CDFA-A0F4-7160940696FA}"/>
              </a:ext>
            </a:extLst>
          </p:cNvPr>
          <p:cNvSpPr>
            <a:spLocks noGrp="1"/>
          </p:cNvSpPr>
          <p:nvPr>
            <p:ph type="title"/>
          </p:nvPr>
        </p:nvSpPr>
        <p:spPr>
          <a:xfrm>
            <a:off x="4942996" y="4267832"/>
            <a:ext cx="3604497" cy="1297115"/>
          </a:xfrm>
        </p:spPr>
        <p:txBody>
          <a:bodyPr vert="horz" lIns="91440" tIns="45720" rIns="91440" bIns="45720" rtlCol="0" anchor="t">
            <a:normAutofit/>
          </a:bodyPr>
          <a:lstStyle/>
          <a:p>
            <a:pPr>
              <a:lnSpc>
                <a:spcPct val="90000"/>
              </a:lnSpc>
            </a:pPr>
            <a:r>
              <a:rPr lang="en-US" sz="3500" kern="1200">
                <a:solidFill>
                  <a:schemeClr val="tx2"/>
                </a:solidFill>
                <a:latin typeface="+mj-lt"/>
                <a:ea typeface="+mj-ea"/>
                <a:cs typeface="+mj-cs"/>
              </a:rPr>
              <a:t>Thank you!</a:t>
            </a:r>
          </a:p>
        </p:txBody>
      </p:sp>
      <p:pic>
        <p:nvPicPr>
          <p:cNvPr id="9" name="Graphic 8" descr="Kézfogás">
            <a:extLst>
              <a:ext uri="{FF2B5EF4-FFF2-40B4-BE49-F238E27FC236}">
                <a16:creationId xmlns:a16="http://schemas.microsoft.com/office/drawing/2014/main" id="{CC1AB438-F574-92C0-D8F2-802B93FD06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5352" y="2333040"/>
            <a:ext cx="3106320" cy="310632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6" name="Group 15">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89" y="-5977"/>
            <a:ext cx="4679005" cy="6863979"/>
            <a:chOff x="305" y="-5977"/>
            <a:chExt cx="6238675" cy="6863979"/>
          </a:xfrm>
        </p:grpSpPr>
        <p:sp>
          <p:nvSpPr>
            <p:cNvPr id="17" name="Freeform: Shape 16">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Dia számának helye 3">
            <a:extLst>
              <a:ext uri="{FF2B5EF4-FFF2-40B4-BE49-F238E27FC236}">
                <a16:creationId xmlns:a16="http://schemas.microsoft.com/office/drawing/2014/main" id="{216A2206-ABB9-BCD9-039B-2F326F169509}"/>
              </a:ext>
            </a:extLst>
          </p:cNvPr>
          <p:cNvSpPr>
            <a:spLocks noGrp="1"/>
          </p:cNvSpPr>
          <p:nvPr>
            <p:ph type="sldNum" sz="quarter" idx="4"/>
          </p:nvPr>
        </p:nvSpPr>
        <p:spPr>
          <a:xfrm>
            <a:off x="6457950" y="6356350"/>
            <a:ext cx="2057400" cy="365125"/>
          </a:xfrm>
        </p:spPr>
        <p:txBody>
          <a:bodyPr vert="horz" lIns="91440" tIns="45720" rIns="91440" bIns="45720" rtlCol="0" anchor="ctr">
            <a:normAutofit/>
          </a:bodyPr>
          <a:lstStyle/>
          <a:p>
            <a:pPr eaLnBrk="1" hangingPunct="1">
              <a:spcAft>
                <a:spcPts val="600"/>
              </a:spcAft>
            </a:pPr>
            <a:fld id="{5A77AB57-8BF5-D549-AB5B-DDB0D095D73B}" type="slidenum">
              <a:rPr lang="en-US" smtClean="0">
                <a:latin typeface="+mn-lt"/>
              </a:rPr>
              <a:pPr eaLnBrk="1" hangingPunct="1">
                <a:spcAft>
                  <a:spcPts val="600"/>
                </a:spcAft>
              </a:pPr>
              <a:t>21</a:t>
            </a:fld>
            <a:endParaRPr lang="en-US">
              <a:latin typeface="+mn-lt"/>
            </a:endParaRPr>
          </a:p>
        </p:txBody>
      </p:sp>
    </p:spTree>
    <p:extLst>
      <p:ext uri="{BB962C8B-B14F-4D97-AF65-F5344CB8AC3E}">
        <p14:creationId xmlns:p14="http://schemas.microsoft.com/office/powerpoint/2010/main" val="2313785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artalom helye 11">
            <a:extLst>
              <a:ext uri="{FF2B5EF4-FFF2-40B4-BE49-F238E27FC236}">
                <a16:creationId xmlns:a16="http://schemas.microsoft.com/office/drawing/2014/main" id="{A644D2BE-969B-6855-C45A-43D798D65E72}"/>
              </a:ext>
            </a:extLst>
          </p:cNvPr>
          <p:cNvSpPr>
            <a:spLocks noGrp="1"/>
          </p:cNvSpPr>
          <p:nvPr>
            <p:ph sz="half" idx="14"/>
          </p:nvPr>
        </p:nvSpPr>
        <p:spPr/>
        <p:txBody>
          <a:bodyPr vert="horz" lIns="91440" tIns="45720" rIns="91440" bIns="45720" rtlCol="0" anchor="t">
            <a:normAutofit/>
          </a:bodyPr>
          <a:lstStyle/>
          <a:p>
            <a:pPr marL="0" indent="0">
              <a:lnSpc>
                <a:spcPct val="90000"/>
              </a:lnSpc>
              <a:buNone/>
            </a:pPr>
            <a:endParaRPr lang="hu-HU" sz="1600" dirty="0"/>
          </a:p>
          <a:p>
            <a:pPr marL="0" indent="0">
              <a:lnSpc>
                <a:spcPct val="90000"/>
              </a:lnSpc>
              <a:buNone/>
            </a:pPr>
            <a:endParaRPr lang="hu-HU" sz="1600" dirty="0"/>
          </a:p>
          <a:p>
            <a:pPr marL="0" indent="0">
              <a:lnSpc>
                <a:spcPct val="90000"/>
              </a:lnSpc>
              <a:buNone/>
            </a:pPr>
            <a:endParaRPr lang="hu-HU" sz="1600" dirty="0"/>
          </a:p>
          <a:p>
            <a:pPr marL="0" indent="0">
              <a:lnSpc>
                <a:spcPct val="90000"/>
              </a:lnSpc>
              <a:buNone/>
            </a:pPr>
            <a:r>
              <a:rPr lang="en-GB" sz="1400" dirty="0"/>
              <a:t>When assessing the current state of </a:t>
            </a:r>
          </a:p>
          <a:p>
            <a:pPr marL="0" indent="0">
              <a:lnSpc>
                <a:spcPct val="90000"/>
              </a:lnSpc>
              <a:buNone/>
            </a:pPr>
            <a:r>
              <a:rPr lang="en-GB" sz="1400" dirty="0"/>
              <a:t>development of the Macedonian </a:t>
            </a:r>
          </a:p>
          <a:p>
            <a:pPr marL="0" indent="0">
              <a:lnSpc>
                <a:spcPct val="90000"/>
              </a:lnSpc>
              <a:buNone/>
            </a:pPr>
            <a:r>
              <a:rPr lang="en-GB" sz="1400" dirty="0"/>
              <a:t>capital market, we looked at the </a:t>
            </a:r>
          </a:p>
          <a:p>
            <a:pPr marL="0" indent="0">
              <a:lnSpc>
                <a:spcPct val="90000"/>
              </a:lnSpc>
              <a:buNone/>
            </a:pPr>
            <a:r>
              <a:rPr lang="en-GB" sz="1400" dirty="0"/>
              <a:t>following areas or building blocks:</a:t>
            </a:r>
          </a:p>
          <a:p>
            <a:pPr indent="-228600">
              <a:lnSpc>
                <a:spcPct val="90000"/>
              </a:lnSpc>
              <a:buFont typeface="Arial" panose="020B0604020202020204" pitchFamily="34" charset="0"/>
              <a:buChar char="•"/>
            </a:pPr>
            <a:endParaRPr lang="en-US" sz="1600" dirty="0"/>
          </a:p>
        </p:txBody>
      </p:sp>
      <p:sp>
        <p:nvSpPr>
          <p:cNvPr id="4" name="Title 3">
            <a:extLst>
              <a:ext uri="{FF2B5EF4-FFF2-40B4-BE49-F238E27FC236}">
                <a16:creationId xmlns:a16="http://schemas.microsoft.com/office/drawing/2014/main" id="{17DBA492-932A-694F-9487-E6DB53F7AE42}"/>
              </a:ext>
            </a:extLst>
          </p:cNvPr>
          <p:cNvSpPr>
            <a:spLocks noGrp="1"/>
          </p:cNvSpPr>
          <p:nvPr>
            <p:ph type="title"/>
          </p:nvPr>
        </p:nvSpPr>
        <p:spPr/>
        <p:txBody>
          <a:bodyPr vert="horz" lIns="91440" tIns="45720" rIns="91440" bIns="45720" rtlCol="0" anchor="b">
            <a:normAutofit fontScale="90000"/>
          </a:bodyPr>
          <a:lstStyle/>
          <a:p>
            <a:pPr>
              <a:lnSpc>
                <a:spcPct val="90000"/>
              </a:lnSpc>
            </a:pPr>
            <a:br>
              <a:rPr lang="en-US" sz="2600" kern="1200" dirty="0">
                <a:solidFill>
                  <a:schemeClr val="tx1"/>
                </a:solidFill>
                <a:latin typeface="+mj-lt"/>
                <a:ea typeface="+mj-ea"/>
                <a:cs typeface="+mj-cs"/>
              </a:rPr>
            </a:br>
            <a:r>
              <a:rPr lang="en-GB" sz="2700" dirty="0"/>
              <a:t>Market Assessment:</a:t>
            </a:r>
          </a:p>
        </p:txBody>
      </p:sp>
      <p:sp>
        <p:nvSpPr>
          <p:cNvPr id="5" name="Slide Number Placeholder 4">
            <a:extLst>
              <a:ext uri="{FF2B5EF4-FFF2-40B4-BE49-F238E27FC236}">
                <a16:creationId xmlns:a16="http://schemas.microsoft.com/office/drawing/2014/main" id="{04BCE7D1-1661-0E4A-A02D-45C742F55B73}"/>
              </a:ext>
            </a:extLst>
          </p:cNvPr>
          <p:cNvSpPr>
            <a:spLocks noGrp="1"/>
          </p:cNvSpPr>
          <p:nvPr>
            <p:ph type="sldNum" sz="quarter" idx="4"/>
          </p:nvPr>
        </p:nvSpPr>
        <p:spPr/>
        <p:txBody>
          <a:bodyPr vert="horz" lIns="91440" tIns="45720" rIns="91440" bIns="45720" rtlCol="0" anchor="ctr">
            <a:normAutofit/>
          </a:bodyPr>
          <a:lstStyle/>
          <a:p>
            <a:pPr eaLnBrk="1" hangingPunct="1">
              <a:spcAft>
                <a:spcPts val="600"/>
              </a:spcAft>
            </a:pPr>
            <a:fld id="{5A77AB57-8BF5-D549-AB5B-DDB0D095D73B}" type="slidenum">
              <a:rPr lang="en-US" smtClean="0">
                <a:latin typeface="+mn-lt"/>
              </a:rPr>
              <a:pPr eaLnBrk="1" hangingPunct="1">
                <a:spcAft>
                  <a:spcPts val="600"/>
                </a:spcAft>
              </a:pPr>
              <a:t>3</a:t>
            </a:fld>
            <a:endParaRPr lang="en-US">
              <a:latin typeface="+mn-lt"/>
            </a:endParaRPr>
          </a:p>
        </p:txBody>
      </p:sp>
      <p:graphicFrame>
        <p:nvGraphicFramePr>
          <p:cNvPr id="7" name="Táblázat 7">
            <a:extLst>
              <a:ext uri="{FF2B5EF4-FFF2-40B4-BE49-F238E27FC236}">
                <a16:creationId xmlns:a16="http://schemas.microsoft.com/office/drawing/2014/main" id="{6B13694D-5B1B-C6E6-53FC-C094CF6B05F6}"/>
              </a:ext>
            </a:extLst>
          </p:cNvPr>
          <p:cNvGraphicFramePr>
            <a:graphicFrameLocks noGrp="1"/>
          </p:cNvGraphicFramePr>
          <p:nvPr>
            <p:extLst>
              <p:ext uri="{D42A27DB-BD31-4B8C-83A1-F6EECF244321}">
                <p14:modId xmlns:p14="http://schemas.microsoft.com/office/powerpoint/2010/main" val="876052413"/>
              </p:ext>
            </p:extLst>
          </p:nvPr>
        </p:nvGraphicFramePr>
        <p:xfrm>
          <a:off x="4490803" y="1116306"/>
          <a:ext cx="4221015" cy="5346725"/>
        </p:xfrm>
        <a:graphic>
          <a:graphicData uri="http://schemas.openxmlformats.org/drawingml/2006/table">
            <a:tbl>
              <a:tblPr firstRow="1" bandRow="1">
                <a:tableStyleId>{F5AB1C69-6EDB-4FF4-983F-18BD219EF322}</a:tableStyleId>
              </a:tblPr>
              <a:tblGrid>
                <a:gridCol w="2082789">
                  <a:extLst>
                    <a:ext uri="{9D8B030D-6E8A-4147-A177-3AD203B41FA5}">
                      <a16:colId xmlns:a16="http://schemas.microsoft.com/office/drawing/2014/main" val="2753345692"/>
                    </a:ext>
                  </a:extLst>
                </a:gridCol>
                <a:gridCol w="2138226">
                  <a:extLst>
                    <a:ext uri="{9D8B030D-6E8A-4147-A177-3AD203B41FA5}">
                      <a16:colId xmlns:a16="http://schemas.microsoft.com/office/drawing/2014/main" val="1271587803"/>
                    </a:ext>
                  </a:extLst>
                </a:gridCol>
              </a:tblGrid>
              <a:tr h="841500">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lang="en-GB" altLang="en-US" sz="1200" b="1" kern="1200" noProof="0" dirty="0">
                          <a:solidFill>
                            <a:schemeClr val="dk1"/>
                          </a:solidFill>
                        </a:rPr>
                        <a:t>1. The Legal and Regulatory Environment for Capital Market</a:t>
                      </a:r>
                    </a:p>
                    <a:p>
                      <a:endParaRPr lang="en-GB" sz="1200" dirty="0"/>
                    </a:p>
                  </a:txBody>
                  <a:tcPr marL="77881" marR="77881" marT="38941" marB="38941"/>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lang="en-GB" altLang="en-US" sz="1200" b="0" kern="1200" noProof="0" dirty="0">
                          <a:solidFill>
                            <a:schemeClr val="dk1"/>
                          </a:solidFill>
                        </a:rPr>
                        <a:t>What is the regulatory and legal environment in place to support the Capital Markets landscape in North Macedonia?</a:t>
                      </a:r>
                    </a:p>
                  </a:txBody>
                  <a:tcPr marL="77881" marR="77881" marT="38941" marB="38941"/>
                </a:tc>
                <a:extLst>
                  <a:ext uri="{0D108BD9-81ED-4DB2-BD59-A6C34878D82A}">
                    <a16:rowId xmlns:a16="http://schemas.microsoft.com/office/drawing/2014/main" val="2258915580"/>
                  </a:ext>
                </a:extLst>
              </a:tr>
              <a:tr h="1020542">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lang="hu-HU" altLang="en-US" sz="1200" b="1" dirty="0"/>
                        <a:t>2. </a:t>
                      </a:r>
                      <a:r>
                        <a:rPr lang="en-GB" altLang="en-US" sz="1200" b="1" dirty="0"/>
                        <a:t>The Government Securities Market</a:t>
                      </a:r>
                    </a:p>
                  </a:txBody>
                  <a:tcPr marL="77881" marR="77881" marT="38941" marB="38941"/>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lang="en-GB" altLang="en-US" sz="1200" dirty="0"/>
                        <a:t>What is the state of development of the government securities market in the country?</a:t>
                      </a:r>
                    </a:p>
                  </a:txBody>
                  <a:tcPr marL="77881" marR="77881" marT="38941" marB="38941"/>
                </a:tc>
                <a:extLst>
                  <a:ext uri="{0D108BD9-81ED-4DB2-BD59-A6C34878D82A}">
                    <a16:rowId xmlns:a16="http://schemas.microsoft.com/office/drawing/2014/main" val="3854996212"/>
                  </a:ext>
                </a:extLst>
              </a:tr>
              <a:tr h="1020542">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lang="hu-HU" altLang="en-US" sz="1200" b="1" dirty="0"/>
                        <a:t>3. </a:t>
                      </a:r>
                      <a:r>
                        <a:rPr lang="en-GB" altLang="en-US" sz="1200" b="1" dirty="0"/>
                        <a:t>The Demand and the Supply side</a:t>
                      </a:r>
                    </a:p>
                    <a:p>
                      <a:endParaRPr lang="en-GB" sz="1200" dirty="0"/>
                    </a:p>
                  </a:txBody>
                  <a:tcPr marL="77881" marR="77881" marT="38941" marB="38941"/>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lang="en-GB" altLang="en-US" sz="1200" kern="1200" noProof="0" dirty="0">
                          <a:solidFill>
                            <a:schemeClr val="dk1"/>
                          </a:solidFill>
                          <a:latin typeface="+mn-lt"/>
                          <a:ea typeface="+mn-ea"/>
                          <a:cs typeface="+mn-cs"/>
                        </a:rPr>
                        <a:t>Who invests in the Macedonian securities market, and what types of securities are available?</a:t>
                      </a:r>
                    </a:p>
                    <a:p>
                      <a:endParaRPr lang="en-GB" sz="1200" dirty="0"/>
                    </a:p>
                  </a:txBody>
                  <a:tcPr marL="77881" marR="77881" marT="38941" marB="38941"/>
                </a:tc>
                <a:extLst>
                  <a:ext uri="{0D108BD9-81ED-4DB2-BD59-A6C34878D82A}">
                    <a16:rowId xmlns:a16="http://schemas.microsoft.com/office/drawing/2014/main" val="381671385"/>
                  </a:ext>
                </a:extLst>
              </a:tr>
              <a:tr h="841500">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lang="hu-HU" altLang="en-US" sz="1200" b="1" dirty="0"/>
                        <a:t>4. </a:t>
                      </a:r>
                      <a:r>
                        <a:rPr lang="en-GB" altLang="en-US" sz="1200" b="1" dirty="0"/>
                        <a:t>Market Infrastructures</a:t>
                      </a:r>
                    </a:p>
                  </a:txBody>
                  <a:tcPr marL="77881" marR="77881" marT="38941" marB="38941"/>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lang="en-GB" altLang="en-US" sz="1200" kern="1200" dirty="0">
                          <a:solidFill>
                            <a:schemeClr val="dk1"/>
                          </a:solidFill>
                          <a:latin typeface="+mn-lt"/>
                          <a:ea typeface="+mn-ea"/>
                          <a:cs typeface="+mn-cs"/>
                        </a:rPr>
                        <a:t>What are the infrastructures needed for the functioning of a modern Exchange and Capital Markets?</a:t>
                      </a:r>
                      <a:endParaRPr lang="hu-HU" altLang="en-US" sz="1200" kern="1200" dirty="0">
                        <a:solidFill>
                          <a:schemeClr val="dk1"/>
                        </a:solidFill>
                        <a:latin typeface="+mn-lt"/>
                        <a:ea typeface="+mn-ea"/>
                        <a:cs typeface="+mn-cs"/>
                      </a:endParaRPr>
                    </a:p>
                  </a:txBody>
                  <a:tcPr marL="77881" marR="77881" marT="38941" marB="38941"/>
                </a:tc>
                <a:extLst>
                  <a:ext uri="{0D108BD9-81ED-4DB2-BD59-A6C34878D82A}">
                    <a16:rowId xmlns:a16="http://schemas.microsoft.com/office/drawing/2014/main" val="1492512562"/>
                  </a:ext>
                </a:extLst>
              </a:tr>
              <a:tr h="662457">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lang="hu-HU" sz="1200" b="1" dirty="0"/>
                        <a:t>5. </a:t>
                      </a:r>
                      <a:r>
                        <a:rPr lang="en-GB" sz="1200" b="1" dirty="0"/>
                        <a:t>The Zagreb (ZSE) Story</a:t>
                      </a:r>
                      <a:endParaRPr lang="en-GB" sz="1200" dirty="0"/>
                    </a:p>
                    <a:p>
                      <a:endParaRPr lang="en-GB" sz="1200" dirty="0"/>
                    </a:p>
                  </a:txBody>
                  <a:tcPr marL="77881" marR="77881" marT="38941" marB="38941"/>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lang="en-GB" altLang="en-US" sz="1200" noProof="0" dirty="0"/>
                        <a:t>What is the current relationship and possible future development between MSE and ZSE?</a:t>
                      </a:r>
                    </a:p>
                  </a:txBody>
                  <a:tcPr marL="77881" marR="77881" marT="38941" marB="38941"/>
                </a:tc>
                <a:extLst>
                  <a:ext uri="{0D108BD9-81ED-4DB2-BD59-A6C34878D82A}">
                    <a16:rowId xmlns:a16="http://schemas.microsoft.com/office/drawing/2014/main" val="640375556"/>
                  </a:ext>
                </a:extLst>
              </a:tr>
              <a:tr h="662457">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lang="hu-HU" sz="1200" b="1" dirty="0"/>
                        <a:t>6. </a:t>
                      </a:r>
                      <a:r>
                        <a:rPr lang="en-GB" sz="1200" b="1" dirty="0"/>
                        <a:t>Financial Literacy</a:t>
                      </a:r>
                    </a:p>
                  </a:txBody>
                  <a:tcPr marL="77881" marR="77881" marT="38941" marB="38941"/>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lang="en-GB" altLang="en-US" sz="1200" dirty="0"/>
                        <a:t>What is the level of financial literacy of local investors/entrepreneurs?</a:t>
                      </a:r>
                    </a:p>
                  </a:txBody>
                  <a:tcPr marL="77881" marR="77881" marT="38941" marB="38941"/>
                </a:tc>
                <a:extLst>
                  <a:ext uri="{0D108BD9-81ED-4DB2-BD59-A6C34878D82A}">
                    <a16:rowId xmlns:a16="http://schemas.microsoft.com/office/drawing/2014/main" val="1606313303"/>
                  </a:ext>
                </a:extLst>
              </a:tr>
            </a:tbl>
          </a:graphicData>
        </a:graphic>
      </p:graphicFrame>
    </p:spTree>
    <p:extLst>
      <p:ext uri="{BB962C8B-B14F-4D97-AF65-F5344CB8AC3E}">
        <p14:creationId xmlns:p14="http://schemas.microsoft.com/office/powerpoint/2010/main" val="3142048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C2CE91B8-B28B-0E63-E789-AC4398680ED4}"/>
              </a:ext>
            </a:extLst>
          </p:cNvPr>
          <p:cNvSpPr>
            <a:spLocks noGrp="1"/>
          </p:cNvSpPr>
          <p:nvPr>
            <p:ph sz="half" idx="14"/>
          </p:nvPr>
        </p:nvSpPr>
        <p:spPr/>
        <p:txBody>
          <a:bodyPr/>
          <a:lstStyle/>
          <a:p>
            <a:pPr marL="0" indent="0">
              <a:buNone/>
            </a:pPr>
            <a:endParaRPr lang="hu-HU" dirty="0"/>
          </a:p>
        </p:txBody>
      </p:sp>
      <p:sp>
        <p:nvSpPr>
          <p:cNvPr id="3" name="Cím 2">
            <a:extLst>
              <a:ext uri="{FF2B5EF4-FFF2-40B4-BE49-F238E27FC236}">
                <a16:creationId xmlns:a16="http://schemas.microsoft.com/office/drawing/2014/main" id="{E78EAFAB-E228-86AD-6811-B487261722FE}"/>
              </a:ext>
            </a:extLst>
          </p:cNvPr>
          <p:cNvSpPr>
            <a:spLocks noGrp="1"/>
          </p:cNvSpPr>
          <p:nvPr>
            <p:ph type="title"/>
          </p:nvPr>
        </p:nvSpPr>
        <p:spPr/>
        <p:txBody>
          <a:bodyPr/>
          <a:lstStyle/>
          <a:p>
            <a:r>
              <a:rPr lang="en-GB" sz="2000" dirty="0"/>
              <a:t>The „Macedonian” vicious circle</a:t>
            </a:r>
            <a:endParaRPr lang="hu-HU" sz="2000" dirty="0"/>
          </a:p>
        </p:txBody>
      </p:sp>
      <p:sp>
        <p:nvSpPr>
          <p:cNvPr id="4" name="Dia számának helye 3">
            <a:extLst>
              <a:ext uri="{FF2B5EF4-FFF2-40B4-BE49-F238E27FC236}">
                <a16:creationId xmlns:a16="http://schemas.microsoft.com/office/drawing/2014/main" id="{0C913116-621A-235A-A542-3C552DC432C3}"/>
              </a:ext>
            </a:extLst>
          </p:cNvPr>
          <p:cNvSpPr>
            <a:spLocks noGrp="1"/>
          </p:cNvSpPr>
          <p:nvPr>
            <p:ph type="sldNum" sz="quarter" idx="4"/>
          </p:nvPr>
        </p:nvSpPr>
        <p:spPr/>
        <p:txBody>
          <a:bodyPr/>
          <a:lstStyle/>
          <a:p>
            <a:fld id="{5A77AB57-8BF5-D549-AB5B-DDB0D095D73B}" type="slidenum">
              <a:rPr lang="en-GB" smtClean="0"/>
              <a:t>4</a:t>
            </a:fld>
            <a:endParaRPr lang="en-GB"/>
          </a:p>
        </p:txBody>
      </p:sp>
      <p:sp>
        <p:nvSpPr>
          <p:cNvPr id="12" name="Szabadkézi sokszög: alakzat 11">
            <a:extLst>
              <a:ext uri="{FF2B5EF4-FFF2-40B4-BE49-F238E27FC236}">
                <a16:creationId xmlns:a16="http://schemas.microsoft.com/office/drawing/2014/main" id="{F39EC067-ACF9-AC17-D8A8-E880D5C15D25}"/>
              </a:ext>
            </a:extLst>
          </p:cNvPr>
          <p:cNvSpPr/>
          <p:nvPr/>
        </p:nvSpPr>
        <p:spPr bwMode="auto">
          <a:xfrm>
            <a:off x="2772649" y="2279423"/>
            <a:ext cx="3456384" cy="3596612"/>
          </a:xfrm>
          <a:custGeom>
            <a:avLst/>
            <a:gdLst>
              <a:gd name="connsiteX0" fmla="*/ 929921 w 3456384"/>
              <a:gd name="connsiteY0" fmla="*/ 3184568 h 3596612"/>
              <a:gd name="connsiteX1" fmla="*/ 1023710 w 3456384"/>
              <a:gd name="connsiteY1" fmla="*/ 3240604 h 3596612"/>
              <a:gd name="connsiteX2" fmla="*/ 1569974 w 3456384"/>
              <a:gd name="connsiteY2" fmla="*/ 3409411 h 3596612"/>
              <a:gd name="connsiteX3" fmla="*/ 1692188 w 3456384"/>
              <a:gd name="connsiteY3" fmla="*/ 3415870 h 3596612"/>
              <a:gd name="connsiteX4" fmla="*/ 1692188 w 3456384"/>
              <a:gd name="connsiteY4" fmla="*/ 3596612 h 3596612"/>
              <a:gd name="connsiteX5" fmla="*/ 1551495 w 3456384"/>
              <a:gd name="connsiteY5" fmla="*/ 3589212 h 3596612"/>
              <a:gd name="connsiteX6" fmla="*/ 941430 w 3456384"/>
              <a:gd name="connsiteY6" fmla="*/ 3401565 h 3596612"/>
              <a:gd name="connsiteX7" fmla="*/ 838109 w 3456384"/>
              <a:gd name="connsiteY7" fmla="*/ 3340121 h 3596612"/>
              <a:gd name="connsiteX8" fmla="*/ 2532628 w 3456384"/>
              <a:gd name="connsiteY8" fmla="*/ 3178361 h 3596612"/>
              <a:gd name="connsiteX9" fmla="*/ 2623904 w 3456384"/>
              <a:gd name="connsiteY9" fmla="*/ 3334076 h 3596612"/>
              <a:gd name="connsiteX10" fmla="*/ 2532363 w 3456384"/>
              <a:gd name="connsiteY10" fmla="*/ 3392147 h 3596612"/>
              <a:gd name="connsiteX11" fmla="*/ 1904890 w 3456384"/>
              <a:gd name="connsiteY11" fmla="*/ 3589212 h 3596612"/>
              <a:gd name="connsiteX12" fmla="*/ 1764196 w 3456384"/>
              <a:gd name="connsiteY12" fmla="*/ 3596612 h 3596612"/>
              <a:gd name="connsiteX13" fmla="*/ 1764196 w 3456384"/>
              <a:gd name="connsiteY13" fmla="*/ 3415870 h 3596612"/>
              <a:gd name="connsiteX14" fmla="*/ 1886411 w 3456384"/>
              <a:gd name="connsiteY14" fmla="*/ 3409411 h 3596612"/>
              <a:gd name="connsiteX15" fmla="*/ 2448262 w 3456384"/>
              <a:gd name="connsiteY15" fmla="*/ 3232131 h 3596612"/>
              <a:gd name="connsiteX16" fmla="*/ 353286 w 3456384"/>
              <a:gd name="connsiteY16" fmla="*/ 2540424 h 3596612"/>
              <a:gd name="connsiteX17" fmla="*/ 433399 w 3456384"/>
              <a:gd name="connsiteY17" fmla="*/ 2685504 h 3596612"/>
              <a:gd name="connsiteX18" fmla="*/ 787498 w 3456384"/>
              <a:gd name="connsiteY18" fmla="*/ 3084293 h 3596612"/>
              <a:gd name="connsiteX19" fmla="*/ 869959 w 3456384"/>
              <a:gd name="connsiteY19" fmla="*/ 3144495 h 3596612"/>
              <a:gd name="connsiteX20" fmla="*/ 777814 w 3456384"/>
              <a:gd name="connsiteY20" fmla="*/ 3300611 h 3596612"/>
              <a:gd name="connsiteX21" fmla="*/ 677630 w 3456384"/>
              <a:gd name="connsiteY21" fmla="*/ 3227810 h 3596612"/>
              <a:gd name="connsiteX22" fmla="*/ 282174 w 3456384"/>
              <a:gd name="connsiteY22" fmla="*/ 2784517 h 3596612"/>
              <a:gd name="connsiteX23" fmla="*/ 195406 w 3456384"/>
              <a:gd name="connsiteY23" fmla="*/ 2628114 h 3596612"/>
              <a:gd name="connsiteX24" fmla="*/ 3113737 w 3456384"/>
              <a:gd name="connsiteY24" fmla="*/ 2519519 h 3596612"/>
              <a:gd name="connsiteX25" fmla="*/ 3273716 w 3456384"/>
              <a:gd name="connsiteY25" fmla="*/ 2604294 h 3596612"/>
              <a:gd name="connsiteX26" fmla="*/ 3272065 w 3456384"/>
              <a:gd name="connsiteY26" fmla="*/ 2608130 h 3596612"/>
              <a:gd name="connsiteX27" fmla="*/ 2715874 w 3456384"/>
              <a:gd name="connsiteY27" fmla="*/ 3275732 h 3596612"/>
              <a:gd name="connsiteX28" fmla="*/ 2684746 w 3456384"/>
              <a:gd name="connsiteY28" fmla="*/ 3295479 h 3596612"/>
              <a:gd name="connsiteX29" fmla="*/ 2593394 w 3456384"/>
              <a:gd name="connsiteY29" fmla="*/ 3139633 h 3596612"/>
              <a:gd name="connsiteX30" fmla="*/ 2612582 w 3456384"/>
              <a:gd name="connsiteY30" fmla="*/ 3127404 h 3596612"/>
              <a:gd name="connsiteX31" fmla="*/ 3110607 w 3456384"/>
              <a:gd name="connsiteY31" fmla="*/ 2526826 h 3596612"/>
              <a:gd name="connsiteX32" fmla="*/ 3275046 w 3456384"/>
              <a:gd name="connsiteY32" fmla="*/ 1784946 h 3596612"/>
              <a:gd name="connsiteX33" fmla="*/ 3455777 w 3456384"/>
              <a:gd name="connsiteY33" fmla="*/ 1784946 h 3596612"/>
              <a:gd name="connsiteX34" fmla="*/ 3456384 w 3456384"/>
              <a:gd name="connsiteY34" fmla="*/ 1798306 h 3596612"/>
              <a:gd name="connsiteX35" fmla="*/ 3336511 w 3456384"/>
              <a:gd name="connsiteY35" fmla="*/ 2458394 h 3596612"/>
              <a:gd name="connsiteX36" fmla="*/ 3302277 w 3456384"/>
              <a:gd name="connsiteY36" fmla="*/ 2537935 h 3596612"/>
              <a:gd name="connsiteX37" fmla="*/ 3142190 w 3456384"/>
              <a:gd name="connsiteY37" fmla="*/ 2453103 h 3596612"/>
              <a:gd name="connsiteX38" fmla="*/ 3168313 w 3456384"/>
              <a:gd name="connsiteY38" fmla="*/ 2392123 h 3596612"/>
              <a:gd name="connsiteX39" fmla="*/ 3275650 w 3456384"/>
              <a:gd name="connsiteY39" fmla="*/ 1798306 h 3596612"/>
              <a:gd name="connsiteX40" fmla="*/ 607 w 3456384"/>
              <a:gd name="connsiteY40" fmla="*/ 1784946 h 3596612"/>
              <a:gd name="connsiteX41" fmla="*/ 181339 w 3456384"/>
              <a:gd name="connsiteY41" fmla="*/ 1784946 h 3596612"/>
              <a:gd name="connsiteX42" fmla="*/ 180734 w 3456384"/>
              <a:gd name="connsiteY42" fmla="*/ 1798306 h 3596612"/>
              <a:gd name="connsiteX43" fmla="*/ 275449 w 3456384"/>
              <a:gd name="connsiteY43" fmla="*/ 2357457 h 3596612"/>
              <a:gd name="connsiteX44" fmla="*/ 323980 w 3456384"/>
              <a:gd name="connsiteY44" fmla="*/ 2474332 h 3596612"/>
              <a:gd name="connsiteX45" fmla="*/ 165276 w 3456384"/>
              <a:gd name="connsiteY45" fmla="*/ 2562480 h 3596612"/>
              <a:gd name="connsiteX46" fmla="*/ 105777 w 3456384"/>
              <a:gd name="connsiteY46" fmla="*/ 2419859 h 3596612"/>
              <a:gd name="connsiteX47" fmla="*/ 0 w 3456384"/>
              <a:gd name="connsiteY47" fmla="*/ 1798306 h 3596612"/>
              <a:gd name="connsiteX48" fmla="*/ 193947 w 3456384"/>
              <a:gd name="connsiteY48" fmla="*/ 972286 h 3596612"/>
              <a:gd name="connsiteX49" fmla="*/ 353562 w 3456384"/>
              <a:gd name="connsiteY49" fmla="*/ 1056868 h 3596612"/>
              <a:gd name="connsiteX50" fmla="*/ 330288 w 3456384"/>
              <a:gd name="connsiteY50" fmla="*/ 1102847 h 3596612"/>
              <a:gd name="connsiteX51" fmla="*/ 187763 w 3456384"/>
              <a:gd name="connsiteY51" fmla="*/ 1642942 h 3596612"/>
              <a:gd name="connsiteX52" fmla="*/ 184596 w 3456384"/>
              <a:gd name="connsiteY52" fmla="*/ 1712938 h 3596612"/>
              <a:gd name="connsiteX53" fmla="*/ 3880 w 3456384"/>
              <a:gd name="connsiteY53" fmla="*/ 1712938 h 3596612"/>
              <a:gd name="connsiteX54" fmla="*/ 7850 w 3456384"/>
              <a:gd name="connsiteY54" fmla="*/ 1625604 h 3596612"/>
              <a:gd name="connsiteX55" fmla="*/ 167021 w 3456384"/>
              <a:gd name="connsiteY55" fmla="*/ 1025233 h 3596612"/>
              <a:gd name="connsiteX56" fmla="*/ 3243068 w 3456384"/>
              <a:gd name="connsiteY56" fmla="*/ 935367 h 3596612"/>
              <a:gd name="connsiteX57" fmla="*/ 3304869 w 3456384"/>
              <a:gd name="connsiteY57" fmla="*/ 1060107 h 3596612"/>
              <a:gd name="connsiteX58" fmla="*/ 3448534 w 3456384"/>
              <a:gd name="connsiteY58" fmla="*/ 1625604 h 3596612"/>
              <a:gd name="connsiteX59" fmla="*/ 3452504 w 3456384"/>
              <a:gd name="connsiteY59" fmla="*/ 1712938 h 3596612"/>
              <a:gd name="connsiteX60" fmla="*/ 3271788 w 3456384"/>
              <a:gd name="connsiteY60" fmla="*/ 1712938 h 3596612"/>
              <a:gd name="connsiteX61" fmla="*/ 3268621 w 3456384"/>
              <a:gd name="connsiteY61" fmla="*/ 1642942 h 3596612"/>
              <a:gd name="connsiteX62" fmla="*/ 3139980 w 3456384"/>
              <a:gd name="connsiteY62" fmla="*/ 1134220 h 3596612"/>
              <a:gd name="connsiteX63" fmla="*/ 3085168 w 3456384"/>
              <a:gd name="connsiteY63" fmla="*/ 1023069 h 3596612"/>
              <a:gd name="connsiteX64" fmla="*/ 2647186 w 3456384"/>
              <a:gd name="connsiteY64" fmla="*/ 275082 h 3596612"/>
              <a:gd name="connsiteX65" fmla="*/ 2731795 w 3456384"/>
              <a:gd name="connsiteY65" fmla="*/ 332590 h 3596612"/>
              <a:gd name="connsiteX66" fmla="*/ 3119924 w 3456384"/>
              <a:gd name="connsiteY66" fmla="*/ 730854 h 3596612"/>
              <a:gd name="connsiteX67" fmla="*/ 3209123 w 3456384"/>
              <a:gd name="connsiteY67" fmla="*/ 871851 h 3596612"/>
              <a:gd name="connsiteX68" fmla="*/ 3050986 w 3456384"/>
              <a:gd name="connsiteY68" fmla="*/ 959685 h 3596612"/>
              <a:gd name="connsiteX69" fmla="*/ 2974377 w 3456384"/>
              <a:gd name="connsiteY69" fmla="*/ 838023 h 3596612"/>
              <a:gd name="connsiteX70" fmla="*/ 2626838 w 3456384"/>
              <a:gd name="connsiteY70" fmla="*/ 479743 h 3596612"/>
              <a:gd name="connsiteX71" fmla="*/ 2555244 w 3456384"/>
              <a:gd name="connsiteY71" fmla="*/ 430854 h 3596612"/>
              <a:gd name="connsiteX72" fmla="*/ 825250 w 3456384"/>
              <a:gd name="connsiteY72" fmla="*/ 265615 h 3596612"/>
              <a:gd name="connsiteX73" fmla="*/ 916548 w 3456384"/>
              <a:gd name="connsiteY73" fmla="*/ 421367 h 3596612"/>
              <a:gd name="connsiteX74" fmla="*/ 883611 w 3456384"/>
              <a:gd name="connsiteY74" fmla="*/ 441093 h 3596612"/>
              <a:gd name="connsiteX75" fmla="*/ 391909 w 3456384"/>
              <a:gd name="connsiteY75" fmla="*/ 981107 h 3596612"/>
              <a:gd name="connsiteX76" fmla="*/ 386087 w 3456384"/>
              <a:gd name="connsiteY76" fmla="*/ 992610 h 3596612"/>
              <a:gd name="connsiteX77" fmla="*/ 226592 w 3456384"/>
              <a:gd name="connsiteY77" fmla="*/ 908091 h 3596612"/>
              <a:gd name="connsiteX78" fmla="*/ 235839 w 3456384"/>
              <a:gd name="connsiteY78" fmla="*/ 889906 h 3596612"/>
              <a:gd name="connsiteX79" fmla="*/ 784969 w 3456384"/>
              <a:gd name="connsiteY79" fmla="*/ 289626 h 3596612"/>
              <a:gd name="connsiteX80" fmla="*/ 1764196 w 3456384"/>
              <a:gd name="connsiteY80" fmla="*/ 0 h 3596612"/>
              <a:gd name="connsiteX81" fmla="*/ 1904890 w 3456384"/>
              <a:gd name="connsiteY81" fmla="*/ 7400 h 3596612"/>
              <a:gd name="connsiteX82" fmla="*/ 2479795 w 3456384"/>
              <a:gd name="connsiteY82" fmla="*/ 176812 h 3596612"/>
              <a:gd name="connsiteX83" fmla="*/ 2586356 w 3456384"/>
              <a:gd name="connsiteY83" fmla="*/ 236477 h 3596612"/>
              <a:gd name="connsiteX84" fmla="*/ 2494505 w 3456384"/>
              <a:gd name="connsiteY84" fmla="*/ 392096 h 3596612"/>
              <a:gd name="connsiteX85" fmla="*/ 2401192 w 3456384"/>
              <a:gd name="connsiteY85" fmla="*/ 339605 h 3596612"/>
              <a:gd name="connsiteX86" fmla="*/ 1886411 w 3456384"/>
              <a:gd name="connsiteY86" fmla="*/ 187201 h 3596612"/>
              <a:gd name="connsiteX87" fmla="*/ 1764196 w 3456384"/>
              <a:gd name="connsiteY87" fmla="*/ 180743 h 3596612"/>
              <a:gd name="connsiteX88" fmla="*/ 1692188 w 3456384"/>
              <a:gd name="connsiteY88" fmla="*/ 0 h 3596612"/>
              <a:gd name="connsiteX89" fmla="*/ 1692188 w 3456384"/>
              <a:gd name="connsiteY89" fmla="*/ 180743 h 3596612"/>
              <a:gd name="connsiteX90" fmla="*/ 1569974 w 3456384"/>
              <a:gd name="connsiteY90" fmla="*/ 187201 h 3596612"/>
              <a:gd name="connsiteX91" fmla="*/ 1040384 w 3456384"/>
              <a:gd name="connsiteY91" fmla="*/ 347204 h 3596612"/>
              <a:gd name="connsiteX92" fmla="*/ 978327 w 3456384"/>
              <a:gd name="connsiteY92" fmla="*/ 384369 h 3596612"/>
              <a:gd name="connsiteX93" fmla="*/ 887104 w 3456384"/>
              <a:gd name="connsiteY93" fmla="*/ 228744 h 3596612"/>
              <a:gd name="connsiteX94" fmla="*/ 960052 w 3456384"/>
              <a:gd name="connsiteY94" fmla="*/ 185259 h 3596612"/>
              <a:gd name="connsiteX95" fmla="*/ 1551495 w 3456384"/>
              <a:gd name="connsiteY95" fmla="*/ 7400 h 3596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3456384" h="3596612">
                <a:moveTo>
                  <a:pt x="929921" y="3184568"/>
                </a:moveTo>
                <a:lnTo>
                  <a:pt x="1023710" y="3240604"/>
                </a:lnTo>
                <a:cubicBezTo>
                  <a:pt x="1190528" y="3330024"/>
                  <a:pt x="1374895" y="3388678"/>
                  <a:pt x="1569974" y="3409411"/>
                </a:cubicBezTo>
                <a:lnTo>
                  <a:pt x="1692188" y="3415870"/>
                </a:lnTo>
                <a:lnTo>
                  <a:pt x="1692188" y="3596612"/>
                </a:lnTo>
                <a:lnTo>
                  <a:pt x="1551495" y="3589212"/>
                </a:lnTo>
                <a:cubicBezTo>
                  <a:pt x="1333632" y="3566165"/>
                  <a:pt x="1127732" y="3500965"/>
                  <a:pt x="941430" y="3401565"/>
                </a:cubicBezTo>
                <a:lnTo>
                  <a:pt x="838109" y="3340121"/>
                </a:lnTo>
                <a:close/>
                <a:moveTo>
                  <a:pt x="2532628" y="3178361"/>
                </a:moveTo>
                <a:lnTo>
                  <a:pt x="2623904" y="3334076"/>
                </a:lnTo>
                <a:lnTo>
                  <a:pt x="2532363" y="3392147"/>
                </a:lnTo>
                <a:cubicBezTo>
                  <a:pt x="2341510" y="3496849"/>
                  <a:pt x="2129561" y="3565445"/>
                  <a:pt x="1904890" y="3589212"/>
                </a:cubicBezTo>
                <a:lnTo>
                  <a:pt x="1764196" y="3596612"/>
                </a:lnTo>
                <a:lnTo>
                  <a:pt x="1764196" y="3415870"/>
                </a:lnTo>
                <a:lnTo>
                  <a:pt x="1886411" y="3409411"/>
                </a:lnTo>
                <a:cubicBezTo>
                  <a:pt x="2087586" y="3388030"/>
                  <a:pt x="2277369" y="3326321"/>
                  <a:pt x="2448262" y="3232131"/>
                </a:cubicBezTo>
                <a:close/>
                <a:moveTo>
                  <a:pt x="353286" y="2540424"/>
                </a:moveTo>
                <a:lnTo>
                  <a:pt x="433399" y="2685504"/>
                </a:lnTo>
                <a:cubicBezTo>
                  <a:pt x="529249" y="2838400"/>
                  <a:pt x="649159" y="2973295"/>
                  <a:pt x="787498" y="3084293"/>
                </a:cubicBezTo>
                <a:lnTo>
                  <a:pt x="869959" y="3144495"/>
                </a:lnTo>
                <a:lnTo>
                  <a:pt x="777814" y="3300611"/>
                </a:lnTo>
                <a:lnTo>
                  <a:pt x="677630" y="3227810"/>
                </a:lnTo>
                <a:cubicBezTo>
                  <a:pt x="523135" y="3104425"/>
                  <a:pt x="389219" y="2954476"/>
                  <a:pt x="282174" y="2784517"/>
                </a:cubicBezTo>
                <a:lnTo>
                  <a:pt x="195406" y="2628114"/>
                </a:lnTo>
                <a:close/>
                <a:moveTo>
                  <a:pt x="3113737" y="2519519"/>
                </a:moveTo>
                <a:lnTo>
                  <a:pt x="3273716" y="2604294"/>
                </a:lnTo>
                <a:lnTo>
                  <a:pt x="3272065" y="2608130"/>
                </a:lnTo>
                <a:cubicBezTo>
                  <a:pt x="3142365" y="2875901"/>
                  <a:pt x="2950352" y="3105327"/>
                  <a:pt x="2715874" y="3275732"/>
                </a:cubicBezTo>
                <a:lnTo>
                  <a:pt x="2684746" y="3295479"/>
                </a:lnTo>
                <a:lnTo>
                  <a:pt x="2593394" y="3139633"/>
                </a:lnTo>
                <a:lnTo>
                  <a:pt x="2612582" y="3127404"/>
                </a:lnTo>
                <a:cubicBezTo>
                  <a:pt x="2822539" y="2974106"/>
                  <a:pt x="2994471" y="2767714"/>
                  <a:pt x="3110607" y="2526826"/>
                </a:cubicBezTo>
                <a:close/>
                <a:moveTo>
                  <a:pt x="3275046" y="1784946"/>
                </a:moveTo>
                <a:lnTo>
                  <a:pt x="3455777" y="1784946"/>
                </a:lnTo>
                <a:lnTo>
                  <a:pt x="3456384" y="1798306"/>
                </a:lnTo>
                <a:cubicBezTo>
                  <a:pt x="3456384" y="2031327"/>
                  <a:pt x="3413882" y="2254008"/>
                  <a:pt x="3336511" y="2458394"/>
                </a:cubicBezTo>
                <a:lnTo>
                  <a:pt x="3302277" y="2537935"/>
                </a:lnTo>
                <a:lnTo>
                  <a:pt x="3142190" y="2453103"/>
                </a:lnTo>
                <a:lnTo>
                  <a:pt x="3168313" y="2392123"/>
                </a:lnTo>
                <a:cubicBezTo>
                  <a:pt x="3237592" y="2208257"/>
                  <a:pt x="3275650" y="2007933"/>
                  <a:pt x="3275650" y="1798306"/>
                </a:cubicBezTo>
                <a:close/>
                <a:moveTo>
                  <a:pt x="607" y="1784946"/>
                </a:moveTo>
                <a:lnTo>
                  <a:pt x="181339" y="1784946"/>
                </a:lnTo>
                <a:lnTo>
                  <a:pt x="180734" y="1798306"/>
                </a:lnTo>
                <a:cubicBezTo>
                  <a:pt x="180734" y="1994831"/>
                  <a:pt x="214183" y="2183180"/>
                  <a:pt x="275449" y="2357457"/>
                </a:cubicBezTo>
                <a:lnTo>
                  <a:pt x="323980" y="2474332"/>
                </a:lnTo>
                <a:lnTo>
                  <a:pt x="165276" y="2562480"/>
                </a:lnTo>
                <a:lnTo>
                  <a:pt x="105777" y="2419859"/>
                </a:lnTo>
                <a:cubicBezTo>
                  <a:pt x="37356" y="2226132"/>
                  <a:pt x="0" y="2016763"/>
                  <a:pt x="0" y="1798306"/>
                </a:cubicBezTo>
                <a:close/>
                <a:moveTo>
                  <a:pt x="193947" y="972286"/>
                </a:moveTo>
                <a:lnTo>
                  <a:pt x="353562" y="1056868"/>
                </a:lnTo>
                <a:lnTo>
                  <a:pt x="330288" y="1102847"/>
                </a:lnTo>
                <a:cubicBezTo>
                  <a:pt x="254588" y="1269200"/>
                  <a:pt x="205202" y="1451197"/>
                  <a:pt x="187763" y="1642942"/>
                </a:cubicBezTo>
                <a:lnTo>
                  <a:pt x="184596" y="1712938"/>
                </a:lnTo>
                <a:lnTo>
                  <a:pt x="3880" y="1712938"/>
                </a:lnTo>
                <a:lnTo>
                  <a:pt x="7850" y="1625604"/>
                </a:lnTo>
                <a:cubicBezTo>
                  <a:pt x="27326" y="1412460"/>
                  <a:pt x="82480" y="1210152"/>
                  <a:pt x="167021" y="1025233"/>
                </a:cubicBezTo>
                <a:close/>
                <a:moveTo>
                  <a:pt x="3243068" y="935367"/>
                </a:moveTo>
                <a:lnTo>
                  <a:pt x="3304869" y="1060107"/>
                </a:lnTo>
                <a:cubicBezTo>
                  <a:pt x="3380659" y="1235482"/>
                  <a:pt x="3430276" y="1425781"/>
                  <a:pt x="3448534" y="1625604"/>
                </a:cubicBezTo>
                <a:lnTo>
                  <a:pt x="3452504" y="1712938"/>
                </a:lnTo>
                <a:lnTo>
                  <a:pt x="3271788" y="1712938"/>
                </a:lnTo>
                <a:lnTo>
                  <a:pt x="3268621" y="1642942"/>
                </a:lnTo>
                <a:cubicBezTo>
                  <a:pt x="3252272" y="1463181"/>
                  <a:pt x="3207845" y="1291988"/>
                  <a:pt x="3139980" y="1134220"/>
                </a:cubicBezTo>
                <a:lnTo>
                  <a:pt x="3085168" y="1023069"/>
                </a:lnTo>
                <a:close/>
                <a:moveTo>
                  <a:pt x="2647186" y="275082"/>
                </a:moveTo>
                <a:lnTo>
                  <a:pt x="2731795" y="332590"/>
                </a:lnTo>
                <a:cubicBezTo>
                  <a:pt x="2880434" y="443222"/>
                  <a:pt x="3011538" y="577777"/>
                  <a:pt x="3119924" y="730854"/>
                </a:cubicBezTo>
                <a:lnTo>
                  <a:pt x="3209123" y="871851"/>
                </a:lnTo>
                <a:lnTo>
                  <a:pt x="3050986" y="959685"/>
                </a:lnTo>
                <a:lnTo>
                  <a:pt x="2974377" y="838023"/>
                </a:lnTo>
                <a:cubicBezTo>
                  <a:pt x="2877326" y="700314"/>
                  <a:pt x="2759933" y="579268"/>
                  <a:pt x="2626838" y="479743"/>
                </a:cubicBezTo>
                <a:lnTo>
                  <a:pt x="2555244" y="430854"/>
                </a:lnTo>
                <a:close/>
                <a:moveTo>
                  <a:pt x="825250" y="265615"/>
                </a:moveTo>
                <a:lnTo>
                  <a:pt x="916548" y="421367"/>
                </a:lnTo>
                <a:lnTo>
                  <a:pt x="883611" y="441093"/>
                </a:lnTo>
                <a:cubicBezTo>
                  <a:pt x="682386" y="578519"/>
                  <a:pt x="513604" y="763632"/>
                  <a:pt x="391909" y="981107"/>
                </a:cubicBezTo>
                <a:lnTo>
                  <a:pt x="386087" y="992610"/>
                </a:lnTo>
                <a:lnTo>
                  <a:pt x="226592" y="908091"/>
                </a:lnTo>
                <a:lnTo>
                  <a:pt x="235839" y="889906"/>
                </a:lnTo>
                <a:cubicBezTo>
                  <a:pt x="371747" y="648161"/>
                  <a:pt x="560241" y="442389"/>
                  <a:pt x="784969" y="289626"/>
                </a:cubicBezTo>
                <a:close/>
                <a:moveTo>
                  <a:pt x="1764196" y="0"/>
                </a:moveTo>
                <a:lnTo>
                  <a:pt x="1904890" y="7400"/>
                </a:lnTo>
                <a:cubicBezTo>
                  <a:pt x="2109136" y="29007"/>
                  <a:pt x="2302868" y="87662"/>
                  <a:pt x="2479795" y="176812"/>
                </a:cubicBezTo>
                <a:lnTo>
                  <a:pt x="2586356" y="236477"/>
                </a:lnTo>
                <a:lnTo>
                  <a:pt x="2494505" y="392096"/>
                </a:lnTo>
                <a:lnTo>
                  <a:pt x="2401192" y="339605"/>
                </a:lnTo>
                <a:cubicBezTo>
                  <a:pt x="2242769" y="259405"/>
                  <a:pt x="2069297" y="206639"/>
                  <a:pt x="1886411" y="187201"/>
                </a:cubicBezTo>
                <a:lnTo>
                  <a:pt x="1764196" y="180743"/>
                </a:lnTo>
                <a:close/>
                <a:moveTo>
                  <a:pt x="1692188" y="0"/>
                </a:moveTo>
                <a:lnTo>
                  <a:pt x="1692188" y="180743"/>
                </a:lnTo>
                <a:lnTo>
                  <a:pt x="1569974" y="187201"/>
                </a:lnTo>
                <a:cubicBezTo>
                  <a:pt x="1381372" y="207246"/>
                  <a:pt x="1202783" y="262735"/>
                  <a:pt x="1040384" y="347204"/>
                </a:cubicBezTo>
                <a:lnTo>
                  <a:pt x="978327" y="384369"/>
                </a:lnTo>
                <a:lnTo>
                  <a:pt x="887104" y="228744"/>
                </a:lnTo>
                <a:lnTo>
                  <a:pt x="960052" y="185259"/>
                </a:lnTo>
                <a:cubicBezTo>
                  <a:pt x="1141418" y="91364"/>
                  <a:pt x="1340866" y="29682"/>
                  <a:pt x="1551495" y="7400"/>
                </a:cubicBezTo>
                <a:close/>
              </a:path>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hu-HU" sz="2400" b="0" i="0" u="none" strike="noStrike" cap="none" normalizeH="0" baseline="0" dirty="0">
              <a:ln>
                <a:noFill/>
              </a:ln>
              <a:solidFill>
                <a:schemeClr val="tx1"/>
              </a:solidFill>
              <a:effectLst/>
              <a:latin typeface="Times" pitchFamily="2"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hu-HU" dirty="0"/>
          </a:p>
          <a:p>
            <a:pPr marL="0" marR="0" indent="0" algn="ctr" defTabSz="914400" rtl="0" eaLnBrk="0" fontAlgn="base" latinLnBrk="0" hangingPunct="0">
              <a:lnSpc>
                <a:spcPct val="100000"/>
              </a:lnSpc>
              <a:spcBef>
                <a:spcPct val="0"/>
              </a:spcBef>
              <a:spcAft>
                <a:spcPct val="0"/>
              </a:spcAft>
              <a:buClrTx/>
              <a:buSzTx/>
              <a:buFontTx/>
              <a:buNone/>
              <a:tabLst/>
            </a:pPr>
            <a:endParaRPr lang="hu-HU" dirty="0"/>
          </a:p>
        </p:txBody>
      </p:sp>
      <p:sp>
        <p:nvSpPr>
          <p:cNvPr id="13" name="Szövegdoboz 12">
            <a:extLst>
              <a:ext uri="{FF2B5EF4-FFF2-40B4-BE49-F238E27FC236}">
                <a16:creationId xmlns:a16="http://schemas.microsoft.com/office/drawing/2014/main" id="{67D991A9-70ED-B0FE-5F92-71DFB344A908}"/>
              </a:ext>
            </a:extLst>
          </p:cNvPr>
          <p:cNvSpPr txBox="1"/>
          <p:nvPr/>
        </p:nvSpPr>
        <p:spPr>
          <a:xfrm>
            <a:off x="4862081" y="1813276"/>
            <a:ext cx="1224136" cy="461665"/>
          </a:xfrm>
          <a:prstGeom prst="rect">
            <a:avLst/>
          </a:prstGeom>
          <a:noFill/>
        </p:spPr>
        <p:txBody>
          <a:bodyPr wrap="square" rtlCol="0">
            <a:spAutoFit/>
          </a:bodyPr>
          <a:lstStyle/>
          <a:p>
            <a:pPr algn="ctr"/>
            <a:r>
              <a:rPr lang="en-GB" sz="1200" dirty="0"/>
              <a:t>Lower level of financial literacy</a:t>
            </a:r>
          </a:p>
        </p:txBody>
      </p:sp>
      <p:sp>
        <p:nvSpPr>
          <p:cNvPr id="14" name="Szövegdoboz 13">
            <a:extLst>
              <a:ext uri="{FF2B5EF4-FFF2-40B4-BE49-F238E27FC236}">
                <a16:creationId xmlns:a16="http://schemas.microsoft.com/office/drawing/2014/main" id="{20347D5E-919B-859F-1D9F-C547A2B011CA}"/>
              </a:ext>
            </a:extLst>
          </p:cNvPr>
          <p:cNvSpPr txBox="1"/>
          <p:nvPr/>
        </p:nvSpPr>
        <p:spPr>
          <a:xfrm>
            <a:off x="5700752" y="2415256"/>
            <a:ext cx="1224136" cy="461665"/>
          </a:xfrm>
          <a:prstGeom prst="rect">
            <a:avLst/>
          </a:prstGeom>
          <a:noFill/>
        </p:spPr>
        <p:txBody>
          <a:bodyPr wrap="square" rtlCol="0">
            <a:spAutoFit/>
          </a:bodyPr>
          <a:lstStyle/>
          <a:p>
            <a:pPr algn="ctr"/>
            <a:r>
              <a:rPr lang="en-GB" sz="1200" dirty="0"/>
              <a:t>Risk averse investors</a:t>
            </a:r>
          </a:p>
        </p:txBody>
      </p:sp>
      <p:sp>
        <p:nvSpPr>
          <p:cNvPr id="15" name="Szövegdoboz 14">
            <a:extLst>
              <a:ext uri="{FF2B5EF4-FFF2-40B4-BE49-F238E27FC236}">
                <a16:creationId xmlns:a16="http://schemas.microsoft.com/office/drawing/2014/main" id="{02DEB70B-5813-F2B1-E0E4-EFD7190ABBAA}"/>
              </a:ext>
            </a:extLst>
          </p:cNvPr>
          <p:cNvSpPr txBox="1"/>
          <p:nvPr/>
        </p:nvSpPr>
        <p:spPr>
          <a:xfrm>
            <a:off x="6281948" y="3301363"/>
            <a:ext cx="1440160" cy="461665"/>
          </a:xfrm>
          <a:prstGeom prst="rect">
            <a:avLst/>
          </a:prstGeom>
          <a:noFill/>
        </p:spPr>
        <p:txBody>
          <a:bodyPr wrap="square" rtlCol="0">
            <a:spAutoFit/>
          </a:bodyPr>
          <a:lstStyle/>
          <a:p>
            <a:pPr algn="ctr"/>
            <a:r>
              <a:rPr lang="en-GB" sz="1200" dirty="0"/>
              <a:t>Lack of gov’t secs secondary mkt</a:t>
            </a:r>
          </a:p>
        </p:txBody>
      </p:sp>
      <p:sp>
        <p:nvSpPr>
          <p:cNvPr id="16" name="Szövegdoboz 15">
            <a:extLst>
              <a:ext uri="{FF2B5EF4-FFF2-40B4-BE49-F238E27FC236}">
                <a16:creationId xmlns:a16="http://schemas.microsoft.com/office/drawing/2014/main" id="{37A1092A-52E6-DFED-D682-143670189FF3}"/>
              </a:ext>
            </a:extLst>
          </p:cNvPr>
          <p:cNvSpPr txBox="1"/>
          <p:nvPr/>
        </p:nvSpPr>
        <p:spPr>
          <a:xfrm>
            <a:off x="6266071" y="4240922"/>
            <a:ext cx="1368150" cy="461665"/>
          </a:xfrm>
          <a:prstGeom prst="rect">
            <a:avLst/>
          </a:prstGeom>
          <a:noFill/>
        </p:spPr>
        <p:txBody>
          <a:bodyPr wrap="square" rtlCol="0">
            <a:spAutoFit/>
          </a:bodyPr>
          <a:lstStyle/>
          <a:p>
            <a:pPr algn="ctr"/>
            <a:r>
              <a:rPr lang="en-GB" sz="1200" dirty="0"/>
              <a:t>Low level of confidence in CM</a:t>
            </a:r>
          </a:p>
        </p:txBody>
      </p:sp>
      <p:sp>
        <p:nvSpPr>
          <p:cNvPr id="17" name="Szövegdoboz 16">
            <a:extLst>
              <a:ext uri="{FF2B5EF4-FFF2-40B4-BE49-F238E27FC236}">
                <a16:creationId xmlns:a16="http://schemas.microsoft.com/office/drawing/2014/main" id="{B5194062-5DBA-11C8-BB25-8AA842046ADF}"/>
              </a:ext>
            </a:extLst>
          </p:cNvPr>
          <p:cNvSpPr txBox="1"/>
          <p:nvPr/>
        </p:nvSpPr>
        <p:spPr>
          <a:xfrm>
            <a:off x="6049510" y="5127575"/>
            <a:ext cx="1739954" cy="461665"/>
          </a:xfrm>
          <a:prstGeom prst="rect">
            <a:avLst/>
          </a:prstGeom>
          <a:noFill/>
        </p:spPr>
        <p:txBody>
          <a:bodyPr wrap="square" rtlCol="0">
            <a:spAutoFit/>
          </a:bodyPr>
          <a:lstStyle/>
          <a:p>
            <a:pPr algn="ctr"/>
            <a:r>
              <a:rPr lang="en-GB" sz="1200" dirty="0"/>
              <a:t>Low level of investment in local CM products</a:t>
            </a:r>
          </a:p>
        </p:txBody>
      </p:sp>
      <p:sp>
        <p:nvSpPr>
          <p:cNvPr id="18" name="Szövegdoboz 17">
            <a:extLst>
              <a:ext uri="{FF2B5EF4-FFF2-40B4-BE49-F238E27FC236}">
                <a16:creationId xmlns:a16="http://schemas.microsoft.com/office/drawing/2014/main" id="{C93CFAA7-4418-83F1-5793-E43225218B00}"/>
              </a:ext>
            </a:extLst>
          </p:cNvPr>
          <p:cNvSpPr txBox="1"/>
          <p:nvPr/>
        </p:nvSpPr>
        <p:spPr>
          <a:xfrm>
            <a:off x="5004048" y="5879013"/>
            <a:ext cx="1308772" cy="646331"/>
          </a:xfrm>
          <a:prstGeom prst="rect">
            <a:avLst/>
          </a:prstGeom>
          <a:noFill/>
        </p:spPr>
        <p:txBody>
          <a:bodyPr wrap="square" rtlCol="0">
            <a:spAutoFit/>
          </a:bodyPr>
          <a:lstStyle/>
          <a:p>
            <a:pPr algn="ctr"/>
            <a:r>
              <a:rPr lang="en-GB" sz="1200" dirty="0"/>
              <a:t>Looking for (local or cross-border) alternatives</a:t>
            </a:r>
          </a:p>
        </p:txBody>
      </p:sp>
      <p:sp>
        <p:nvSpPr>
          <p:cNvPr id="19" name="Szövegdoboz 18">
            <a:extLst>
              <a:ext uri="{FF2B5EF4-FFF2-40B4-BE49-F238E27FC236}">
                <a16:creationId xmlns:a16="http://schemas.microsoft.com/office/drawing/2014/main" id="{5869294B-83B2-E2A7-5A89-A54B3E0F21D9}"/>
              </a:ext>
            </a:extLst>
          </p:cNvPr>
          <p:cNvSpPr txBox="1"/>
          <p:nvPr/>
        </p:nvSpPr>
        <p:spPr>
          <a:xfrm>
            <a:off x="2699792" y="5847655"/>
            <a:ext cx="1440160" cy="461665"/>
          </a:xfrm>
          <a:prstGeom prst="rect">
            <a:avLst/>
          </a:prstGeom>
          <a:noFill/>
        </p:spPr>
        <p:txBody>
          <a:bodyPr wrap="square" rtlCol="0">
            <a:spAutoFit/>
          </a:bodyPr>
          <a:lstStyle/>
          <a:p>
            <a:pPr algn="ctr"/>
            <a:r>
              <a:rPr lang="en-GB" sz="1200" dirty="0"/>
              <a:t>Low liquidity in local CM</a:t>
            </a:r>
          </a:p>
        </p:txBody>
      </p:sp>
      <p:sp>
        <p:nvSpPr>
          <p:cNvPr id="20" name="Szövegdoboz 19">
            <a:extLst>
              <a:ext uri="{FF2B5EF4-FFF2-40B4-BE49-F238E27FC236}">
                <a16:creationId xmlns:a16="http://schemas.microsoft.com/office/drawing/2014/main" id="{8F772E86-6A4F-54A7-DA33-C28952584CB4}"/>
              </a:ext>
            </a:extLst>
          </p:cNvPr>
          <p:cNvSpPr txBox="1"/>
          <p:nvPr/>
        </p:nvSpPr>
        <p:spPr>
          <a:xfrm>
            <a:off x="1763688" y="5024849"/>
            <a:ext cx="1440159" cy="646331"/>
          </a:xfrm>
          <a:prstGeom prst="rect">
            <a:avLst/>
          </a:prstGeom>
          <a:noFill/>
        </p:spPr>
        <p:txBody>
          <a:bodyPr wrap="square" rtlCol="0">
            <a:spAutoFit/>
          </a:bodyPr>
          <a:lstStyle/>
          <a:p>
            <a:pPr algn="ctr"/>
            <a:r>
              <a:rPr lang="en-GB" sz="1200" dirty="0"/>
              <a:t>No support mechanism for SME growth</a:t>
            </a:r>
          </a:p>
        </p:txBody>
      </p:sp>
      <p:sp>
        <p:nvSpPr>
          <p:cNvPr id="21" name="Szövegdoboz 20">
            <a:extLst>
              <a:ext uri="{FF2B5EF4-FFF2-40B4-BE49-F238E27FC236}">
                <a16:creationId xmlns:a16="http://schemas.microsoft.com/office/drawing/2014/main" id="{905F133D-4DFA-3583-75CC-6DC27B129657}"/>
              </a:ext>
            </a:extLst>
          </p:cNvPr>
          <p:cNvSpPr txBox="1"/>
          <p:nvPr/>
        </p:nvSpPr>
        <p:spPr>
          <a:xfrm>
            <a:off x="1476510" y="4187468"/>
            <a:ext cx="1224136" cy="646331"/>
          </a:xfrm>
          <a:prstGeom prst="rect">
            <a:avLst/>
          </a:prstGeom>
          <a:noFill/>
        </p:spPr>
        <p:txBody>
          <a:bodyPr wrap="square" rtlCol="0">
            <a:spAutoFit/>
          </a:bodyPr>
          <a:lstStyle/>
          <a:p>
            <a:pPr algn="ctr"/>
            <a:r>
              <a:rPr lang="en-GB" sz="1200" dirty="0"/>
              <a:t>Cheap bank finance for enterprises</a:t>
            </a:r>
          </a:p>
        </p:txBody>
      </p:sp>
      <p:sp>
        <p:nvSpPr>
          <p:cNvPr id="22" name="Szövegdoboz 21">
            <a:extLst>
              <a:ext uri="{FF2B5EF4-FFF2-40B4-BE49-F238E27FC236}">
                <a16:creationId xmlns:a16="http://schemas.microsoft.com/office/drawing/2014/main" id="{3C455F22-F062-08E6-87A3-1528DA6E9851}"/>
              </a:ext>
            </a:extLst>
          </p:cNvPr>
          <p:cNvSpPr txBox="1"/>
          <p:nvPr/>
        </p:nvSpPr>
        <p:spPr>
          <a:xfrm>
            <a:off x="1655676" y="3393695"/>
            <a:ext cx="1224136" cy="276999"/>
          </a:xfrm>
          <a:prstGeom prst="rect">
            <a:avLst/>
          </a:prstGeom>
          <a:noFill/>
        </p:spPr>
        <p:txBody>
          <a:bodyPr wrap="square" rtlCol="0">
            <a:spAutoFit/>
          </a:bodyPr>
          <a:lstStyle/>
          <a:p>
            <a:pPr algn="ctr"/>
            <a:r>
              <a:rPr lang="en-GB" sz="1200" dirty="0"/>
              <a:t>No IPOs</a:t>
            </a:r>
          </a:p>
        </p:txBody>
      </p:sp>
      <p:sp>
        <p:nvSpPr>
          <p:cNvPr id="23" name="Szövegdoboz 22">
            <a:extLst>
              <a:ext uri="{FF2B5EF4-FFF2-40B4-BE49-F238E27FC236}">
                <a16:creationId xmlns:a16="http://schemas.microsoft.com/office/drawing/2014/main" id="{7C1C9180-1961-B5D3-ACF8-77C9CAEFED1C}"/>
              </a:ext>
            </a:extLst>
          </p:cNvPr>
          <p:cNvSpPr txBox="1"/>
          <p:nvPr/>
        </p:nvSpPr>
        <p:spPr>
          <a:xfrm>
            <a:off x="1520908" y="2415256"/>
            <a:ext cx="1493672" cy="461665"/>
          </a:xfrm>
          <a:prstGeom prst="rect">
            <a:avLst/>
          </a:prstGeom>
          <a:noFill/>
        </p:spPr>
        <p:txBody>
          <a:bodyPr wrap="square" rtlCol="0">
            <a:spAutoFit/>
          </a:bodyPr>
          <a:lstStyle/>
          <a:p>
            <a:pPr algn="ctr"/>
            <a:r>
              <a:rPr lang="hu-HU" sz="1200" dirty="0"/>
              <a:t>Low</a:t>
            </a:r>
            <a:r>
              <a:rPr lang="en-GB" sz="1200" dirty="0"/>
              <a:t> business case for ISP development</a:t>
            </a:r>
          </a:p>
        </p:txBody>
      </p:sp>
      <p:sp>
        <p:nvSpPr>
          <p:cNvPr id="24" name="Szövegdoboz 23">
            <a:extLst>
              <a:ext uri="{FF2B5EF4-FFF2-40B4-BE49-F238E27FC236}">
                <a16:creationId xmlns:a16="http://schemas.microsoft.com/office/drawing/2014/main" id="{75FC3178-6822-787C-B862-66B3C05442D5}"/>
              </a:ext>
            </a:extLst>
          </p:cNvPr>
          <p:cNvSpPr txBox="1"/>
          <p:nvPr/>
        </p:nvSpPr>
        <p:spPr>
          <a:xfrm>
            <a:off x="2782248" y="1673400"/>
            <a:ext cx="1440160" cy="646331"/>
          </a:xfrm>
          <a:prstGeom prst="rect">
            <a:avLst/>
          </a:prstGeom>
          <a:noFill/>
        </p:spPr>
        <p:txBody>
          <a:bodyPr wrap="square" rtlCol="0">
            <a:spAutoFit/>
          </a:bodyPr>
          <a:lstStyle/>
          <a:p>
            <a:pPr algn="ctr"/>
            <a:r>
              <a:rPr lang="en-GB" sz="1200" dirty="0"/>
              <a:t>Less effort to sell the CM to issuers, investors</a:t>
            </a:r>
          </a:p>
        </p:txBody>
      </p:sp>
    </p:spTree>
    <p:extLst>
      <p:ext uri="{BB962C8B-B14F-4D97-AF65-F5344CB8AC3E}">
        <p14:creationId xmlns:p14="http://schemas.microsoft.com/office/powerpoint/2010/main" val="382449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60D83192-AF61-92A9-AA4C-BB5AC69EC457}"/>
              </a:ext>
            </a:extLst>
          </p:cNvPr>
          <p:cNvSpPr>
            <a:spLocks noGrp="1"/>
          </p:cNvSpPr>
          <p:nvPr>
            <p:ph sz="half" idx="14"/>
          </p:nvPr>
        </p:nvSpPr>
        <p:spPr/>
        <p:txBody>
          <a:bodyPr/>
          <a:lstStyle/>
          <a:p>
            <a:pPr marL="0" indent="0">
              <a:buNone/>
            </a:pPr>
            <a:endParaRPr lang="hu-HU" sz="1600" b="1" i="0" u="none" strike="noStrike" dirty="0">
              <a:solidFill>
                <a:srgbClr val="000000"/>
              </a:solidFill>
              <a:effectLst/>
            </a:endParaRPr>
          </a:p>
          <a:p>
            <a:pPr marL="0" indent="0">
              <a:buNone/>
            </a:pPr>
            <a:r>
              <a:rPr lang="en-GB" sz="1600" b="1" i="0" u="none" strike="noStrike" dirty="0">
                <a:solidFill>
                  <a:srgbClr val="000000"/>
                </a:solidFill>
                <a:effectLst/>
              </a:rPr>
              <a:t>#1 low level of confidence in the market, lack of investors</a:t>
            </a:r>
          </a:p>
          <a:p>
            <a:pPr marL="0" indent="0">
              <a:buNone/>
            </a:pPr>
            <a:r>
              <a:rPr lang="en-GB" sz="1600" dirty="0">
                <a:solidFill>
                  <a:srgbClr val="000000"/>
                </a:solidFill>
              </a:rPr>
              <a:t>To address this: need to develop the regulatory and legal environment, strengthen the demand side and increase the number of investors</a:t>
            </a:r>
          </a:p>
          <a:p>
            <a:pPr marL="0" indent="0">
              <a:buNone/>
            </a:pPr>
            <a:endParaRPr lang="en-GB" sz="1600" b="1" dirty="0">
              <a:solidFill>
                <a:srgbClr val="000000"/>
              </a:solidFill>
            </a:endParaRPr>
          </a:p>
          <a:p>
            <a:pPr marL="0" indent="0">
              <a:buNone/>
            </a:pPr>
            <a:r>
              <a:rPr lang="en-GB" sz="1600" b="1" i="0" u="none" strike="noStrike" dirty="0">
                <a:solidFill>
                  <a:srgbClr val="000000"/>
                </a:solidFill>
                <a:effectLst/>
              </a:rPr>
              <a:t>#2 shortage of investable assets, lack of issuers</a:t>
            </a:r>
            <a:r>
              <a:rPr lang="en-GB" sz="1600" dirty="0"/>
              <a:t> </a:t>
            </a:r>
          </a:p>
          <a:p>
            <a:pPr marL="0" indent="0">
              <a:buNone/>
            </a:pPr>
            <a:r>
              <a:rPr lang="en-GB" sz="1600" dirty="0">
                <a:solidFill>
                  <a:srgbClr val="000000"/>
                </a:solidFill>
              </a:rPr>
              <a:t>To address this: need to build an ecosystem that supports the lifecycle SMEs, need to strengthen the supply side and increase the availability of investable assets (more issuers and more issues)</a:t>
            </a:r>
          </a:p>
          <a:p>
            <a:pPr marL="0" indent="0">
              <a:buNone/>
            </a:pPr>
            <a:endParaRPr lang="en-GB" sz="1600" b="1" dirty="0">
              <a:solidFill>
                <a:srgbClr val="000000"/>
              </a:solidFill>
            </a:endParaRPr>
          </a:p>
          <a:p>
            <a:pPr marL="0" indent="0">
              <a:buNone/>
            </a:pPr>
            <a:r>
              <a:rPr lang="en-GB" sz="1600" b="1" i="0" u="none" strike="noStrike" dirty="0">
                <a:solidFill>
                  <a:srgbClr val="000000"/>
                </a:solidFill>
                <a:effectLst/>
              </a:rPr>
              <a:t>#3 legal and regulatory barriers</a:t>
            </a:r>
            <a:endParaRPr lang="en-GB" sz="1600" b="1" dirty="0">
              <a:solidFill>
                <a:srgbClr val="000000"/>
              </a:solidFill>
            </a:endParaRPr>
          </a:p>
          <a:p>
            <a:pPr marL="0" indent="0">
              <a:buNone/>
            </a:pPr>
            <a:r>
              <a:rPr lang="en-GB" sz="1600" dirty="0">
                <a:solidFill>
                  <a:srgbClr val="000000"/>
                </a:solidFill>
              </a:rPr>
              <a:t>To overcome these: need to develop the regulatory and legal environment to support investors, investments and potential issuers</a:t>
            </a:r>
          </a:p>
          <a:p>
            <a:pPr marL="0" indent="0">
              <a:buNone/>
            </a:pPr>
            <a:endParaRPr lang="en-GB" sz="1600" b="1" dirty="0">
              <a:solidFill>
                <a:srgbClr val="000000"/>
              </a:solidFill>
            </a:endParaRPr>
          </a:p>
          <a:p>
            <a:pPr marL="0" indent="0">
              <a:buNone/>
            </a:pPr>
            <a:r>
              <a:rPr lang="en-GB" sz="1600" b="1" dirty="0">
                <a:solidFill>
                  <a:srgbClr val="000000"/>
                </a:solidFill>
              </a:rPr>
              <a:t>#4 medium level of financial literacy</a:t>
            </a:r>
          </a:p>
          <a:p>
            <a:pPr marL="0" indent="0">
              <a:buNone/>
            </a:pPr>
            <a:r>
              <a:rPr lang="en-GB" sz="1600" dirty="0">
                <a:solidFill>
                  <a:srgbClr val="000000"/>
                </a:solidFill>
              </a:rPr>
              <a:t>To improve this: need to promote initiatives that raise the level of financial literacy for both investors and issuers</a:t>
            </a:r>
          </a:p>
        </p:txBody>
      </p:sp>
      <p:sp>
        <p:nvSpPr>
          <p:cNvPr id="3" name="Cím 2">
            <a:extLst>
              <a:ext uri="{FF2B5EF4-FFF2-40B4-BE49-F238E27FC236}">
                <a16:creationId xmlns:a16="http://schemas.microsoft.com/office/drawing/2014/main" id="{AC4D4DF5-14FF-4230-0F5F-244EC4011F4E}"/>
              </a:ext>
            </a:extLst>
          </p:cNvPr>
          <p:cNvSpPr>
            <a:spLocks noGrp="1"/>
          </p:cNvSpPr>
          <p:nvPr>
            <p:ph type="title"/>
          </p:nvPr>
        </p:nvSpPr>
        <p:spPr>
          <a:xfrm>
            <a:off x="362548" y="1052736"/>
            <a:ext cx="7161780" cy="576064"/>
          </a:xfrm>
        </p:spPr>
        <p:txBody>
          <a:bodyPr/>
          <a:lstStyle/>
          <a:p>
            <a:r>
              <a:rPr lang="en-GB" sz="2000" dirty="0"/>
              <a:t>The Key Barriers in front of the further Development of the Macedonian Capital Market</a:t>
            </a:r>
          </a:p>
        </p:txBody>
      </p:sp>
      <p:sp>
        <p:nvSpPr>
          <p:cNvPr id="4" name="Dia számának helye 3">
            <a:extLst>
              <a:ext uri="{FF2B5EF4-FFF2-40B4-BE49-F238E27FC236}">
                <a16:creationId xmlns:a16="http://schemas.microsoft.com/office/drawing/2014/main" id="{F00DE466-3C18-0F51-1890-63E44D31C4CD}"/>
              </a:ext>
            </a:extLst>
          </p:cNvPr>
          <p:cNvSpPr>
            <a:spLocks noGrp="1"/>
          </p:cNvSpPr>
          <p:nvPr>
            <p:ph type="sldNum" sz="quarter" idx="4"/>
          </p:nvPr>
        </p:nvSpPr>
        <p:spPr/>
        <p:txBody>
          <a:bodyPr/>
          <a:lstStyle/>
          <a:p>
            <a:fld id="{5A77AB57-8BF5-D549-AB5B-DDB0D095D73B}" type="slidenum">
              <a:rPr lang="en-GB" smtClean="0"/>
              <a:t>5</a:t>
            </a:fld>
            <a:endParaRPr lang="en-GB"/>
          </a:p>
        </p:txBody>
      </p:sp>
    </p:spTree>
    <p:extLst>
      <p:ext uri="{BB962C8B-B14F-4D97-AF65-F5344CB8AC3E}">
        <p14:creationId xmlns:p14="http://schemas.microsoft.com/office/powerpoint/2010/main" val="1943725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E35D4860-95DC-C36F-BEA9-A80387C7AB64}"/>
              </a:ext>
            </a:extLst>
          </p:cNvPr>
          <p:cNvSpPr>
            <a:spLocks noGrp="1"/>
          </p:cNvSpPr>
          <p:nvPr>
            <p:ph sz="half" idx="14"/>
          </p:nvPr>
        </p:nvSpPr>
        <p:spPr/>
        <p:txBody>
          <a:bodyPr/>
          <a:lstStyle/>
          <a:p>
            <a:pPr marL="0" indent="0">
              <a:buNone/>
            </a:pPr>
            <a:endParaRPr lang="en-GB" sz="1400" dirty="0"/>
          </a:p>
          <a:p>
            <a:r>
              <a:rPr lang="en-GB" sz="1600" dirty="0"/>
              <a:t>To revive a capital market that has many ingredients already in place, has seen better days, but is dormant and not working „properly” in several aspects is a big challenge. Maybe bigger than to develop one from scratch.</a:t>
            </a:r>
          </a:p>
          <a:p>
            <a:endParaRPr lang="hu-HU" sz="1600" dirty="0"/>
          </a:p>
          <a:p>
            <a:r>
              <a:rPr lang="en-GB" sz="1600" dirty="0"/>
              <a:t>To break this negative spiral … you need a consistent, coordinated approach – of both private and public sector stakeholders</a:t>
            </a:r>
          </a:p>
          <a:p>
            <a:r>
              <a:rPr lang="en-GB" sz="1600" dirty="0"/>
              <a:t>with serious and long</a:t>
            </a:r>
            <a:r>
              <a:rPr lang="hu-HU" sz="1600" dirty="0"/>
              <a:t>-</a:t>
            </a:r>
            <a:r>
              <a:rPr lang="en-GB" sz="1600" dirty="0"/>
              <a:t>term commitment, investment in time, effort and money by all parties</a:t>
            </a:r>
            <a:r>
              <a:rPr lang="hu-HU" sz="1600" dirty="0"/>
              <a:t>.</a:t>
            </a:r>
            <a:endParaRPr lang="en-GB" sz="1600" dirty="0"/>
          </a:p>
          <a:p>
            <a:endParaRPr lang="hu-HU" sz="1600" dirty="0"/>
          </a:p>
          <a:p>
            <a:r>
              <a:rPr lang="en-GB" sz="1600" dirty="0"/>
              <a:t>And while some of these actions can be taken fairly quickly, market infrastructures can be developed relatively quickly, </a:t>
            </a:r>
          </a:p>
          <a:p>
            <a:r>
              <a:rPr lang="en-GB" sz="1600" dirty="0"/>
              <a:t>to see the results of creating more efficient and deeper markets take decades</a:t>
            </a:r>
            <a:r>
              <a:rPr lang="hu-HU" sz="1600" dirty="0"/>
              <a:t>.</a:t>
            </a:r>
            <a:endParaRPr lang="en-GB" sz="1600" dirty="0"/>
          </a:p>
        </p:txBody>
      </p:sp>
      <p:sp>
        <p:nvSpPr>
          <p:cNvPr id="3" name="Cím 2">
            <a:extLst>
              <a:ext uri="{FF2B5EF4-FFF2-40B4-BE49-F238E27FC236}">
                <a16:creationId xmlns:a16="http://schemas.microsoft.com/office/drawing/2014/main" id="{75E9F9C1-518E-3DF8-890E-F8D494F1A6EE}"/>
              </a:ext>
            </a:extLst>
          </p:cNvPr>
          <p:cNvSpPr>
            <a:spLocks noGrp="1"/>
          </p:cNvSpPr>
          <p:nvPr>
            <p:ph type="title"/>
          </p:nvPr>
        </p:nvSpPr>
        <p:spPr/>
        <p:txBody>
          <a:bodyPr/>
          <a:lstStyle/>
          <a:p>
            <a:r>
              <a:rPr lang="en-GB" sz="2000" dirty="0"/>
              <a:t>How can you tackle this vicious </a:t>
            </a:r>
            <a:r>
              <a:rPr lang="hu-HU" sz="2000" dirty="0" err="1"/>
              <a:t>circle</a:t>
            </a:r>
            <a:r>
              <a:rPr lang="en-GB" sz="2000" dirty="0"/>
              <a:t>?</a:t>
            </a:r>
          </a:p>
        </p:txBody>
      </p:sp>
      <p:sp>
        <p:nvSpPr>
          <p:cNvPr id="4" name="Dia számának helye 3">
            <a:extLst>
              <a:ext uri="{FF2B5EF4-FFF2-40B4-BE49-F238E27FC236}">
                <a16:creationId xmlns:a16="http://schemas.microsoft.com/office/drawing/2014/main" id="{12B61535-0E17-9CB7-600C-3AEFE45B9411}"/>
              </a:ext>
            </a:extLst>
          </p:cNvPr>
          <p:cNvSpPr>
            <a:spLocks noGrp="1"/>
          </p:cNvSpPr>
          <p:nvPr>
            <p:ph type="sldNum" sz="quarter" idx="4"/>
          </p:nvPr>
        </p:nvSpPr>
        <p:spPr/>
        <p:txBody>
          <a:bodyPr/>
          <a:lstStyle/>
          <a:p>
            <a:fld id="{5A77AB57-8BF5-D549-AB5B-DDB0D095D73B}" type="slidenum">
              <a:rPr lang="en-GB" smtClean="0"/>
              <a:t>6</a:t>
            </a:fld>
            <a:endParaRPr lang="en-GB"/>
          </a:p>
        </p:txBody>
      </p:sp>
    </p:spTree>
    <p:extLst>
      <p:ext uri="{BB962C8B-B14F-4D97-AF65-F5344CB8AC3E}">
        <p14:creationId xmlns:p14="http://schemas.microsoft.com/office/powerpoint/2010/main" val="3023773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Dia számának helye 1">
            <a:extLst>
              <a:ext uri="{FF2B5EF4-FFF2-40B4-BE49-F238E27FC236}">
                <a16:creationId xmlns:a16="http://schemas.microsoft.com/office/drawing/2014/main" id="{C4762F20-BE57-87C9-6989-FF5A4CB5A248}"/>
              </a:ext>
            </a:extLst>
          </p:cNvPr>
          <p:cNvSpPr>
            <a:spLocks noGrp="1"/>
          </p:cNvSpPr>
          <p:nvPr>
            <p:ph type="sldNum" sz="quarter" idx="4"/>
          </p:nvPr>
        </p:nvSpPr>
        <p:spPr>
          <a:xfrm>
            <a:off x="6603999" y="6356350"/>
            <a:ext cx="2057400" cy="365125"/>
          </a:xfrm>
        </p:spPr>
        <p:txBody>
          <a:bodyPr>
            <a:normAutofit/>
          </a:bodyPr>
          <a:lstStyle/>
          <a:p>
            <a:pPr>
              <a:spcAft>
                <a:spcPts val="600"/>
              </a:spcAft>
            </a:pPr>
            <a:fld id="{5A77AB57-8BF5-D549-AB5B-DDB0D095D73B}" type="slidenum">
              <a:rPr lang="en-GB" smtClean="0"/>
              <a:pPr>
                <a:spcAft>
                  <a:spcPts val="600"/>
                </a:spcAft>
              </a:pPr>
              <a:t>7</a:t>
            </a:fld>
            <a:endParaRPr lang="en-GB"/>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áblázat 2">
            <a:extLst>
              <a:ext uri="{FF2B5EF4-FFF2-40B4-BE49-F238E27FC236}">
                <a16:creationId xmlns:a16="http://schemas.microsoft.com/office/drawing/2014/main" id="{479C3F73-3483-8FCD-4AF0-979F2B74EB7A}"/>
              </a:ext>
            </a:extLst>
          </p:cNvPr>
          <p:cNvGraphicFramePr>
            <a:graphicFrameLocks noGrp="1"/>
          </p:cNvGraphicFramePr>
          <p:nvPr>
            <p:extLst>
              <p:ext uri="{D42A27DB-BD31-4B8C-83A1-F6EECF244321}">
                <p14:modId xmlns:p14="http://schemas.microsoft.com/office/powerpoint/2010/main" val="1661617152"/>
              </p:ext>
            </p:extLst>
          </p:nvPr>
        </p:nvGraphicFramePr>
        <p:xfrm>
          <a:off x="561970" y="643467"/>
          <a:ext cx="8020062" cy="5752345"/>
        </p:xfrm>
        <a:graphic>
          <a:graphicData uri="http://schemas.openxmlformats.org/drawingml/2006/table">
            <a:tbl>
              <a:tblPr firstRow="1" bandRow="1">
                <a:tableStyleId>{5C22544A-7EE6-4342-B048-85BDC9FD1C3A}</a:tableStyleId>
              </a:tblPr>
              <a:tblGrid>
                <a:gridCol w="1073910">
                  <a:extLst>
                    <a:ext uri="{9D8B030D-6E8A-4147-A177-3AD203B41FA5}">
                      <a16:colId xmlns:a16="http://schemas.microsoft.com/office/drawing/2014/main" val="1740161341"/>
                    </a:ext>
                  </a:extLst>
                </a:gridCol>
                <a:gridCol w="1124229">
                  <a:extLst>
                    <a:ext uri="{9D8B030D-6E8A-4147-A177-3AD203B41FA5}">
                      <a16:colId xmlns:a16="http://schemas.microsoft.com/office/drawing/2014/main" val="4178254612"/>
                    </a:ext>
                  </a:extLst>
                </a:gridCol>
                <a:gridCol w="2270633">
                  <a:extLst>
                    <a:ext uri="{9D8B030D-6E8A-4147-A177-3AD203B41FA5}">
                      <a16:colId xmlns:a16="http://schemas.microsoft.com/office/drawing/2014/main" val="3605782537"/>
                    </a:ext>
                  </a:extLst>
                </a:gridCol>
                <a:gridCol w="2290324">
                  <a:extLst>
                    <a:ext uri="{9D8B030D-6E8A-4147-A177-3AD203B41FA5}">
                      <a16:colId xmlns:a16="http://schemas.microsoft.com/office/drawing/2014/main" val="3556831206"/>
                    </a:ext>
                  </a:extLst>
                </a:gridCol>
                <a:gridCol w="1260966">
                  <a:extLst>
                    <a:ext uri="{9D8B030D-6E8A-4147-A177-3AD203B41FA5}">
                      <a16:colId xmlns:a16="http://schemas.microsoft.com/office/drawing/2014/main" val="2845109498"/>
                    </a:ext>
                  </a:extLst>
                </a:gridCol>
              </a:tblGrid>
              <a:tr h="236614">
                <a:tc>
                  <a:txBody>
                    <a:bodyPr/>
                    <a:lstStyle/>
                    <a:p>
                      <a:pPr algn="ctr" fontAlgn="b"/>
                      <a:r>
                        <a:rPr lang="hu-HU" sz="700" u="none" strike="noStrike">
                          <a:effectLst/>
                        </a:rPr>
                        <a:t>Overall Objective</a:t>
                      </a:r>
                      <a:endParaRPr lang="hu-HU" sz="700" b="1" i="0" u="none" strike="noStrike">
                        <a:solidFill>
                          <a:srgbClr val="000000"/>
                        </a:solidFill>
                        <a:effectLst/>
                        <a:latin typeface="Calibri" panose="020F0502020204030204" pitchFamily="34" charset="0"/>
                      </a:endParaRPr>
                    </a:p>
                  </a:txBody>
                  <a:tcPr marL="1382" marR="1382" marT="1382" marB="0" anchor="b"/>
                </a:tc>
                <a:tc>
                  <a:txBody>
                    <a:bodyPr/>
                    <a:lstStyle/>
                    <a:p>
                      <a:pPr algn="ctr" fontAlgn="b"/>
                      <a:r>
                        <a:rPr lang="hu-HU" sz="700" u="none" strike="noStrike">
                          <a:effectLst/>
                        </a:rPr>
                        <a:t>Intermediate Objective</a:t>
                      </a:r>
                      <a:endParaRPr lang="hu-HU" sz="700" b="1" i="0" u="none" strike="noStrike">
                        <a:solidFill>
                          <a:srgbClr val="000000"/>
                        </a:solidFill>
                        <a:effectLst/>
                        <a:latin typeface="Calibri" panose="020F0502020204030204" pitchFamily="34" charset="0"/>
                      </a:endParaRPr>
                    </a:p>
                  </a:txBody>
                  <a:tcPr marL="1382" marR="1382" marT="1382" marB="0" anchor="b"/>
                </a:tc>
                <a:tc>
                  <a:txBody>
                    <a:bodyPr/>
                    <a:lstStyle/>
                    <a:p>
                      <a:pPr algn="ctr" fontAlgn="b"/>
                      <a:r>
                        <a:rPr lang="en-US" sz="700" u="none" strike="noStrike">
                          <a:effectLst/>
                        </a:rPr>
                        <a:t>Short Term Actions (1-2 yrs)</a:t>
                      </a:r>
                      <a:endParaRPr lang="en-US" sz="700" b="1" i="0" u="none" strike="noStrike">
                        <a:solidFill>
                          <a:srgbClr val="000000"/>
                        </a:solidFill>
                        <a:effectLst/>
                        <a:latin typeface="Calibri" panose="020F0502020204030204" pitchFamily="34" charset="0"/>
                      </a:endParaRPr>
                    </a:p>
                  </a:txBody>
                  <a:tcPr marL="1382" marR="1382" marT="1382" marB="0" anchor="b"/>
                </a:tc>
                <a:tc>
                  <a:txBody>
                    <a:bodyPr/>
                    <a:lstStyle/>
                    <a:p>
                      <a:pPr algn="ctr" fontAlgn="b"/>
                      <a:r>
                        <a:rPr lang="en-US" sz="700" u="none" strike="noStrike">
                          <a:effectLst/>
                        </a:rPr>
                        <a:t>Medium Term Actions (3-4 yrs)</a:t>
                      </a:r>
                      <a:endParaRPr lang="en-US" sz="700" b="1" i="0" u="none" strike="noStrike">
                        <a:solidFill>
                          <a:srgbClr val="000000"/>
                        </a:solidFill>
                        <a:effectLst/>
                        <a:latin typeface="Calibri" panose="020F0502020204030204" pitchFamily="34" charset="0"/>
                      </a:endParaRPr>
                    </a:p>
                  </a:txBody>
                  <a:tcPr marL="1382" marR="1382" marT="1382" marB="0" anchor="b"/>
                </a:tc>
                <a:tc>
                  <a:txBody>
                    <a:bodyPr/>
                    <a:lstStyle/>
                    <a:p>
                      <a:pPr algn="ctr" fontAlgn="b"/>
                      <a:r>
                        <a:rPr lang="en-US" sz="700" u="none" strike="noStrike">
                          <a:effectLst/>
                        </a:rPr>
                        <a:t>Long Term Actions (4+ yrs, cont.)</a:t>
                      </a:r>
                      <a:endParaRPr lang="en-US" sz="700" b="1" i="0" u="none" strike="noStrike">
                        <a:solidFill>
                          <a:srgbClr val="000000"/>
                        </a:solidFill>
                        <a:effectLst/>
                        <a:latin typeface="Calibri" panose="020F0502020204030204" pitchFamily="34" charset="0"/>
                      </a:endParaRPr>
                    </a:p>
                  </a:txBody>
                  <a:tcPr marL="1382" marR="1382" marT="1382" marB="0" anchor="b"/>
                </a:tc>
                <a:extLst>
                  <a:ext uri="{0D108BD9-81ED-4DB2-BD59-A6C34878D82A}">
                    <a16:rowId xmlns:a16="http://schemas.microsoft.com/office/drawing/2014/main" val="2002102006"/>
                  </a:ext>
                </a:extLst>
              </a:tr>
              <a:tr h="761685">
                <a:tc rowSpan="15">
                  <a:txBody>
                    <a:bodyPr/>
                    <a:lstStyle/>
                    <a:p>
                      <a:pPr algn="ctr" fontAlgn="ctr"/>
                      <a:r>
                        <a:rPr lang="en-US" sz="700" u="none" strike="noStrike">
                          <a:effectLst/>
                        </a:rPr>
                        <a:t>Enhance attractiveness of the Macedonian capital market</a:t>
                      </a:r>
                      <a:endParaRPr lang="en-US" sz="700" b="1" i="0" u="none" strike="noStrike">
                        <a:solidFill>
                          <a:srgbClr val="000000"/>
                        </a:solidFill>
                        <a:effectLst/>
                        <a:latin typeface="Calibri" panose="020F0502020204030204" pitchFamily="34" charset="0"/>
                      </a:endParaRPr>
                    </a:p>
                  </a:txBody>
                  <a:tcPr marL="1382" marR="1382" marT="1382" marB="0" anchor="ctr"/>
                </a:tc>
                <a:tc rowSpan="2">
                  <a:txBody>
                    <a:bodyPr/>
                    <a:lstStyle/>
                    <a:p>
                      <a:pPr algn="l" fontAlgn="t"/>
                      <a:r>
                        <a:rPr lang="en-US" sz="700" u="none" strike="noStrike">
                          <a:effectLst/>
                        </a:rPr>
                        <a:t>I. On the way to EU accession. Develop Capital Market regulatory environment</a:t>
                      </a:r>
                      <a:endParaRPr lang="en-US" sz="700" b="1"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en-US" sz="700" u="none" strike="noStrike">
                          <a:effectLst/>
                        </a:rPr>
                        <a:t>1. Consider supporting investment on the domestic market through more favourable taxation: reconsider capital gains taxation, taxation for long-term investments (see also II.4 ISA accounts), ESG investments, and taxation of premiums paid for life insurance, voluntary life insurance and voluntary pension funds by employers for employees (see also II.1).</a:t>
                      </a:r>
                      <a:endParaRPr lang="en-US"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en-US" sz="700" u="none" strike="noStrike">
                          <a:effectLst/>
                        </a:rPr>
                        <a:t>2. To raise the level of confidence, continue to harmonise capital market legal framework to that of the EU.  Financial market consumer protection. Protection of shareholder rights.</a:t>
                      </a:r>
                      <a:endParaRPr lang="en-US"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en-US" sz="700" u="none" strike="noStrike">
                          <a:effectLst/>
                        </a:rPr>
                        <a:t>4. Review North Macedonia’s sectoral regulatory/supervisory model</a:t>
                      </a:r>
                      <a:endParaRPr lang="en-US" sz="700" b="0" i="0" u="none" strike="noStrike">
                        <a:solidFill>
                          <a:srgbClr val="000000"/>
                        </a:solidFill>
                        <a:effectLst/>
                        <a:latin typeface="Calibri" panose="020F0502020204030204" pitchFamily="34" charset="0"/>
                      </a:endParaRPr>
                    </a:p>
                  </a:txBody>
                  <a:tcPr marL="1382" marR="1382" marT="1382" marB="0"/>
                </a:tc>
                <a:extLst>
                  <a:ext uri="{0D108BD9-81ED-4DB2-BD59-A6C34878D82A}">
                    <a16:rowId xmlns:a16="http://schemas.microsoft.com/office/drawing/2014/main" val="4205878717"/>
                  </a:ext>
                </a:extLst>
              </a:tr>
              <a:tr h="341629">
                <a:tc vMerge="1">
                  <a:txBody>
                    <a:bodyPr/>
                    <a:lstStyle/>
                    <a:p>
                      <a:endParaRPr lang="hu-HU"/>
                    </a:p>
                  </a:txBody>
                  <a:tcPr/>
                </a:tc>
                <a:tc vMerge="1">
                  <a:txBody>
                    <a:bodyPr/>
                    <a:lstStyle/>
                    <a:p>
                      <a:endParaRPr lang="hu-HU"/>
                    </a:p>
                  </a:txBody>
                  <a:tcPr/>
                </a:tc>
                <a:tc>
                  <a:txBody>
                    <a:bodyPr/>
                    <a:lstStyle/>
                    <a:p>
                      <a:pPr algn="l" fontAlgn="t"/>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en-US" sz="700" u="none" strike="noStrike">
                          <a:effectLst/>
                        </a:rPr>
                        <a:t>3. Implement rule regarding OTC trades to be reported to MSE within x minutes of trade. MSE to publish OTC trade data.</a:t>
                      </a:r>
                      <a:endParaRPr lang="en-US"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tc>
                <a:extLst>
                  <a:ext uri="{0D108BD9-81ED-4DB2-BD59-A6C34878D82A}">
                    <a16:rowId xmlns:a16="http://schemas.microsoft.com/office/drawing/2014/main" val="3702122265"/>
                  </a:ext>
                </a:extLst>
              </a:tr>
              <a:tr h="131600">
                <a:tc vMerge="1">
                  <a:txBody>
                    <a:bodyPr/>
                    <a:lstStyle/>
                    <a:p>
                      <a:endParaRPr lang="hu-HU"/>
                    </a:p>
                  </a:txBody>
                  <a:tcPr/>
                </a:tc>
                <a:tc>
                  <a:txBody>
                    <a:bodyPr/>
                    <a:lstStyle/>
                    <a:p>
                      <a:pPr algn="l" fontAlgn="b"/>
                      <a:endParaRPr lang="hu-HU" sz="700" b="0" i="0" u="none" strike="noStrike">
                        <a:solidFill>
                          <a:srgbClr val="000000"/>
                        </a:solidFill>
                        <a:effectLst/>
                        <a:latin typeface="Calibri" panose="020F0502020204030204" pitchFamily="34" charset="0"/>
                      </a:endParaRPr>
                    </a:p>
                  </a:txBody>
                  <a:tcPr marL="1382" marR="1382" marT="1382" marB="0" anchor="b"/>
                </a:tc>
                <a:tc>
                  <a:txBody>
                    <a:bodyPr/>
                    <a:lstStyle/>
                    <a:p>
                      <a:pPr algn="l" fontAlgn="b"/>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nchor="b"/>
                </a:tc>
                <a:tc>
                  <a:txBody>
                    <a:bodyPr/>
                    <a:lstStyle/>
                    <a:p>
                      <a:pPr algn="l" fontAlgn="b"/>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nchor="b"/>
                </a:tc>
                <a:tc>
                  <a:txBody>
                    <a:bodyPr/>
                    <a:lstStyle/>
                    <a:p>
                      <a:pPr algn="l" fontAlgn="b"/>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nchor="b"/>
                </a:tc>
                <a:extLst>
                  <a:ext uri="{0D108BD9-81ED-4DB2-BD59-A6C34878D82A}">
                    <a16:rowId xmlns:a16="http://schemas.microsoft.com/office/drawing/2014/main" val="4023657723"/>
                  </a:ext>
                </a:extLst>
              </a:tr>
              <a:tr h="761685">
                <a:tc vMerge="1">
                  <a:txBody>
                    <a:bodyPr/>
                    <a:lstStyle/>
                    <a:p>
                      <a:endParaRPr lang="hu-HU"/>
                    </a:p>
                  </a:txBody>
                  <a:tcPr/>
                </a:tc>
                <a:tc rowSpan="2">
                  <a:txBody>
                    <a:bodyPr/>
                    <a:lstStyle/>
                    <a:p>
                      <a:pPr algn="l" fontAlgn="t"/>
                      <a:r>
                        <a:rPr lang="en-US" sz="700" u="none" strike="noStrike">
                          <a:effectLst/>
                        </a:rPr>
                        <a:t>II. Demand side - increase number of investors</a:t>
                      </a:r>
                      <a:endParaRPr lang="en-US" sz="700" b="1"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en-US" sz="700" u="none" strike="noStrike">
                          <a:effectLst/>
                        </a:rPr>
                        <a:t>1. Develop institutional investors and their investment activity on the domestic market. Review existing investment limitations by institutional investors (eg. into growth companies, private placement bonds or Macedonian Eurobond issues). Strengthen voluntary pension funds pillar. Consider introducing risk-appetite related portfolios and introducing life-cycle funds. </a:t>
                      </a:r>
                      <a:endParaRPr lang="en-US"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en-US" sz="700" u="none" strike="noStrike">
                          <a:effectLst/>
                        </a:rPr>
                        <a:t>3. Make MSE (and the Macedonian capital market) more accessible to foreign investors </a:t>
                      </a:r>
                      <a:endParaRPr lang="en-US"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en-US" sz="700" u="none" strike="noStrike">
                          <a:effectLst/>
                        </a:rPr>
                        <a:t>5. Increase financial literacy in capital markets - investors (private investors, young generation…)</a:t>
                      </a:r>
                      <a:endParaRPr lang="en-US" sz="700" b="0" i="0" u="none" strike="noStrike">
                        <a:solidFill>
                          <a:srgbClr val="000000"/>
                        </a:solidFill>
                        <a:effectLst/>
                        <a:latin typeface="Calibri" panose="020F0502020204030204" pitchFamily="34" charset="0"/>
                      </a:endParaRPr>
                    </a:p>
                  </a:txBody>
                  <a:tcPr marL="1382" marR="1382" marT="1382" marB="0"/>
                </a:tc>
                <a:extLst>
                  <a:ext uri="{0D108BD9-81ED-4DB2-BD59-A6C34878D82A}">
                    <a16:rowId xmlns:a16="http://schemas.microsoft.com/office/drawing/2014/main" val="2821352526"/>
                  </a:ext>
                </a:extLst>
              </a:tr>
              <a:tr h="656671">
                <a:tc vMerge="1">
                  <a:txBody>
                    <a:bodyPr/>
                    <a:lstStyle/>
                    <a:p>
                      <a:endParaRPr lang="hu-HU"/>
                    </a:p>
                  </a:txBody>
                  <a:tcPr/>
                </a:tc>
                <a:tc vMerge="1">
                  <a:txBody>
                    <a:bodyPr/>
                    <a:lstStyle/>
                    <a:p>
                      <a:endParaRPr lang="hu-HU"/>
                    </a:p>
                  </a:txBody>
                  <a:tcPr/>
                </a:tc>
                <a:tc>
                  <a:txBody>
                    <a:bodyPr/>
                    <a:lstStyle/>
                    <a:p>
                      <a:pPr algn="l" fontAlgn="t"/>
                      <a:r>
                        <a:rPr lang="en-US" sz="700" u="none" strike="noStrike">
                          <a:effectLst/>
                        </a:rPr>
                        <a:t>2. Make investments into local securities attractive for individual investors. Prioritise on the young generation. Create products (eg. government securities targeted to private investors, strengthen collective investment schemes) and favourable investment opportunities (see also II.4)</a:t>
                      </a:r>
                      <a:endParaRPr lang="en-US"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en-US" sz="700" u="none" strike="noStrike">
                          <a:effectLst/>
                        </a:rPr>
                        <a:t>4. Develop Individual Savings Account (ISA) products with tax benefits</a:t>
                      </a:r>
                      <a:endParaRPr lang="en-US"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tc>
                <a:extLst>
                  <a:ext uri="{0D108BD9-81ED-4DB2-BD59-A6C34878D82A}">
                    <a16:rowId xmlns:a16="http://schemas.microsoft.com/office/drawing/2014/main" val="1522078416"/>
                  </a:ext>
                </a:extLst>
              </a:tr>
              <a:tr h="131600">
                <a:tc vMerge="1">
                  <a:txBody>
                    <a:bodyPr/>
                    <a:lstStyle/>
                    <a:p>
                      <a:endParaRPr lang="hu-HU"/>
                    </a:p>
                  </a:txBody>
                  <a:tcPr/>
                </a:tc>
                <a:tc>
                  <a:txBody>
                    <a:bodyPr/>
                    <a:lstStyle/>
                    <a:p>
                      <a:pPr algn="l" fontAlgn="b"/>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nchor="b"/>
                </a:tc>
                <a:tc>
                  <a:txBody>
                    <a:bodyPr/>
                    <a:lstStyle/>
                    <a:p>
                      <a:pPr algn="l" fontAlgn="b"/>
                      <a:endParaRPr lang="hu-HU" sz="700" b="0" i="0" u="none" strike="noStrike">
                        <a:solidFill>
                          <a:srgbClr val="000000"/>
                        </a:solidFill>
                        <a:effectLst/>
                        <a:latin typeface="Calibri" panose="020F0502020204030204" pitchFamily="34" charset="0"/>
                      </a:endParaRPr>
                    </a:p>
                  </a:txBody>
                  <a:tcPr marL="1382" marR="1382" marT="1382" marB="0" anchor="b"/>
                </a:tc>
                <a:tc>
                  <a:txBody>
                    <a:bodyPr/>
                    <a:lstStyle/>
                    <a:p>
                      <a:pPr algn="l" fontAlgn="b"/>
                      <a:endParaRPr lang="hu-HU" sz="700" b="0" i="0" u="none" strike="noStrike">
                        <a:solidFill>
                          <a:srgbClr val="000000"/>
                        </a:solidFill>
                        <a:effectLst/>
                        <a:latin typeface="Calibri" panose="020F0502020204030204" pitchFamily="34" charset="0"/>
                      </a:endParaRPr>
                    </a:p>
                  </a:txBody>
                  <a:tcPr marL="1382" marR="1382" marT="1382" marB="0" anchor="b"/>
                </a:tc>
                <a:tc>
                  <a:txBody>
                    <a:bodyPr/>
                    <a:lstStyle/>
                    <a:p>
                      <a:pPr algn="l" fontAlgn="b"/>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nchor="b"/>
                </a:tc>
                <a:extLst>
                  <a:ext uri="{0D108BD9-81ED-4DB2-BD59-A6C34878D82A}">
                    <a16:rowId xmlns:a16="http://schemas.microsoft.com/office/drawing/2014/main" val="3444184733"/>
                  </a:ext>
                </a:extLst>
              </a:tr>
              <a:tr h="551657">
                <a:tc vMerge="1">
                  <a:txBody>
                    <a:bodyPr/>
                    <a:lstStyle/>
                    <a:p>
                      <a:endParaRPr lang="hu-HU"/>
                    </a:p>
                  </a:txBody>
                  <a:tcPr/>
                </a:tc>
                <a:tc rowSpan="3">
                  <a:txBody>
                    <a:bodyPr/>
                    <a:lstStyle/>
                    <a:p>
                      <a:pPr algn="l" fontAlgn="t"/>
                      <a:r>
                        <a:rPr lang="en-US" sz="700" u="none" strike="noStrike">
                          <a:effectLst/>
                        </a:rPr>
                        <a:t>III. Supply side - increase number of issuers</a:t>
                      </a:r>
                      <a:endParaRPr lang="en-US" sz="700" b="1"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en-US" sz="700" u="none" strike="noStrike">
                          <a:effectLst/>
                        </a:rPr>
                        <a:t>1. Explore opportunities for public sector entities to raise finance through bond issues or through listing minority stakes in some SoEs, even considering technical listings at MSE.</a:t>
                      </a:r>
                      <a:endParaRPr lang="en-US"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en-US" sz="700" u="none" strike="noStrike">
                          <a:effectLst/>
                        </a:rPr>
                        <a:t>3. Support companies throughout lifecycle: angel/crowdfunding phase, venture capital and private equity phase, listing at SME growth market. Consider allowing pension funds to invest into SME growth market securities. </a:t>
                      </a:r>
                      <a:endParaRPr lang="en-US"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en-US" sz="700" u="none" strike="noStrike">
                          <a:effectLst/>
                        </a:rPr>
                        <a:t>6. Increase financial literacy in capital markets - issuers (company owners, management...)</a:t>
                      </a:r>
                      <a:endParaRPr lang="en-US" sz="700" b="0" i="0" u="none" strike="noStrike">
                        <a:solidFill>
                          <a:srgbClr val="000000"/>
                        </a:solidFill>
                        <a:effectLst/>
                        <a:latin typeface="Calibri" panose="020F0502020204030204" pitchFamily="34" charset="0"/>
                      </a:endParaRPr>
                    </a:p>
                  </a:txBody>
                  <a:tcPr marL="1382" marR="1382" marT="1382" marB="0"/>
                </a:tc>
                <a:extLst>
                  <a:ext uri="{0D108BD9-81ED-4DB2-BD59-A6C34878D82A}">
                    <a16:rowId xmlns:a16="http://schemas.microsoft.com/office/drawing/2014/main" val="48188058"/>
                  </a:ext>
                </a:extLst>
              </a:tr>
              <a:tr h="236614">
                <a:tc vMerge="1">
                  <a:txBody>
                    <a:bodyPr/>
                    <a:lstStyle/>
                    <a:p>
                      <a:endParaRPr lang="hu-HU"/>
                    </a:p>
                  </a:txBody>
                  <a:tcPr/>
                </a:tc>
                <a:tc vMerge="1">
                  <a:txBody>
                    <a:bodyPr/>
                    <a:lstStyle/>
                    <a:p>
                      <a:endParaRPr lang="hu-HU"/>
                    </a:p>
                  </a:txBody>
                  <a:tcPr/>
                </a:tc>
                <a:tc>
                  <a:txBody>
                    <a:bodyPr/>
                    <a:lstStyle/>
                    <a:p>
                      <a:pPr algn="l" fontAlgn="t"/>
                      <a:r>
                        <a:rPr lang="en-US" sz="700" u="none" strike="noStrike">
                          <a:effectLst/>
                        </a:rPr>
                        <a:t>2. Review process (burden), timing and costs of companies going public (listing)</a:t>
                      </a:r>
                      <a:endParaRPr lang="en-US"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hu-HU" sz="700" u="none" strike="noStrike">
                          <a:effectLst/>
                        </a:rPr>
                        <a:t>4. Strengthen corporate governance. Improve corporate disclosure/transparency.</a:t>
                      </a:r>
                      <a:endParaRPr lang="hu-HU"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tc>
                <a:extLst>
                  <a:ext uri="{0D108BD9-81ED-4DB2-BD59-A6C34878D82A}">
                    <a16:rowId xmlns:a16="http://schemas.microsoft.com/office/drawing/2014/main" val="1549363658"/>
                  </a:ext>
                </a:extLst>
              </a:tr>
              <a:tr h="446643">
                <a:tc vMerge="1">
                  <a:txBody>
                    <a:bodyPr/>
                    <a:lstStyle/>
                    <a:p>
                      <a:endParaRPr lang="hu-HU"/>
                    </a:p>
                  </a:txBody>
                  <a:tcPr/>
                </a:tc>
                <a:tc vMerge="1">
                  <a:txBody>
                    <a:bodyPr/>
                    <a:lstStyle/>
                    <a:p>
                      <a:endParaRPr lang="hu-HU"/>
                    </a:p>
                  </a:txBody>
                  <a:tcPr/>
                </a:tc>
                <a:tc>
                  <a:txBody>
                    <a:bodyPr/>
                    <a:lstStyle/>
                    <a:p>
                      <a:pPr algn="l" fontAlgn="t"/>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en-US" sz="700" u="none" strike="noStrike">
                          <a:effectLst/>
                        </a:rPr>
                        <a:t>5. Develop corporate bond (incl. SOEs) and municipal bond market. Create opportunity to develop fixed income fund products - enhance investments into low/moderate risk products</a:t>
                      </a:r>
                      <a:endParaRPr lang="en-US"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tc>
                <a:extLst>
                  <a:ext uri="{0D108BD9-81ED-4DB2-BD59-A6C34878D82A}">
                    <a16:rowId xmlns:a16="http://schemas.microsoft.com/office/drawing/2014/main" val="47388331"/>
                  </a:ext>
                </a:extLst>
              </a:tr>
              <a:tr h="131600">
                <a:tc vMerge="1">
                  <a:txBody>
                    <a:bodyPr/>
                    <a:lstStyle/>
                    <a:p>
                      <a:endParaRPr lang="hu-HU"/>
                    </a:p>
                  </a:txBody>
                  <a:tcPr/>
                </a:tc>
                <a:tc>
                  <a:txBody>
                    <a:bodyPr/>
                    <a:lstStyle/>
                    <a:p>
                      <a:pPr algn="l" fontAlgn="b"/>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nchor="b"/>
                </a:tc>
                <a:tc>
                  <a:txBody>
                    <a:bodyPr/>
                    <a:lstStyle/>
                    <a:p>
                      <a:pPr algn="l" fontAlgn="b"/>
                      <a:endParaRPr lang="hu-HU" sz="700" b="0" i="0" u="none" strike="noStrike">
                        <a:solidFill>
                          <a:srgbClr val="000000"/>
                        </a:solidFill>
                        <a:effectLst/>
                        <a:latin typeface="Calibri" panose="020F0502020204030204" pitchFamily="34" charset="0"/>
                      </a:endParaRPr>
                    </a:p>
                  </a:txBody>
                  <a:tcPr marL="1382" marR="1382" marT="1382" marB="0" anchor="b"/>
                </a:tc>
                <a:tc>
                  <a:txBody>
                    <a:bodyPr/>
                    <a:lstStyle/>
                    <a:p>
                      <a:pPr algn="l" fontAlgn="b"/>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nchor="b"/>
                </a:tc>
                <a:tc>
                  <a:txBody>
                    <a:bodyPr/>
                    <a:lstStyle/>
                    <a:p>
                      <a:pPr algn="l" fontAlgn="b"/>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nchor="b"/>
                </a:tc>
                <a:extLst>
                  <a:ext uri="{0D108BD9-81ED-4DB2-BD59-A6C34878D82A}">
                    <a16:rowId xmlns:a16="http://schemas.microsoft.com/office/drawing/2014/main" val="1107657214"/>
                  </a:ext>
                </a:extLst>
              </a:tr>
              <a:tr h="446643">
                <a:tc vMerge="1">
                  <a:txBody>
                    <a:bodyPr/>
                    <a:lstStyle/>
                    <a:p>
                      <a:endParaRPr lang="hu-HU"/>
                    </a:p>
                  </a:txBody>
                  <a:tcPr/>
                </a:tc>
                <a:tc rowSpan="5">
                  <a:txBody>
                    <a:bodyPr/>
                    <a:lstStyle/>
                    <a:p>
                      <a:pPr algn="l" fontAlgn="t"/>
                      <a:r>
                        <a:rPr lang="hu-HU" sz="700" u="none" strike="noStrike">
                          <a:effectLst/>
                        </a:rPr>
                        <a:t>IV. Increase trading activity</a:t>
                      </a:r>
                      <a:endParaRPr lang="hu-HU" sz="700" b="1"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hu-HU" sz="700" u="none" strike="noStrike">
                          <a:effectLst/>
                        </a:rPr>
                        <a:t>1. Develop MSE international segment</a:t>
                      </a:r>
                      <a:endParaRPr lang="hu-HU"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en-US" sz="700" u="none" strike="noStrike">
                          <a:effectLst/>
                        </a:rPr>
                        <a:t>6. Transform the government secondary market to a firm market making venue. Create government bond secondary market liquidity. Create a bond yield curve as the basis for pricing other assets. Develop interbank repo market. </a:t>
                      </a:r>
                      <a:endParaRPr lang="en-US"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en-US" sz="700" u="none" strike="noStrike">
                          <a:effectLst/>
                        </a:rPr>
                        <a:t>7. Improve capital market awareness</a:t>
                      </a:r>
                      <a:endParaRPr lang="en-US" sz="700" b="0" i="0" u="none" strike="noStrike">
                        <a:solidFill>
                          <a:srgbClr val="000000"/>
                        </a:solidFill>
                        <a:effectLst/>
                        <a:latin typeface="Calibri" panose="020F0502020204030204" pitchFamily="34" charset="0"/>
                      </a:endParaRPr>
                    </a:p>
                  </a:txBody>
                  <a:tcPr marL="1382" marR="1382" marT="1382" marB="0"/>
                </a:tc>
                <a:extLst>
                  <a:ext uri="{0D108BD9-81ED-4DB2-BD59-A6C34878D82A}">
                    <a16:rowId xmlns:a16="http://schemas.microsoft.com/office/drawing/2014/main" val="4134646648"/>
                  </a:ext>
                </a:extLst>
              </a:tr>
              <a:tr h="131600">
                <a:tc vMerge="1">
                  <a:txBody>
                    <a:bodyPr/>
                    <a:lstStyle/>
                    <a:p>
                      <a:endParaRPr lang="hu-HU"/>
                    </a:p>
                  </a:txBody>
                  <a:tcPr/>
                </a:tc>
                <a:tc vMerge="1">
                  <a:txBody>
                    <a:bodyPr/>
                    <a:lstStyle/>
                    <a:p>
                      <a:endParaRPr lang="hu-HU"/>
                    </a:p>
                  </a:txBody>
                  <a:tcPr/>
                </a:tc>
                <a:tc>
                  <a:txBody>
                    <a:bodyPr/>
                    <a:lstStyle/>
                    <a:p>
                      <a:pPr algn="l" fontAlgn="t"/>
                      <a:r>
                        <a:rPr lang="en-US" sz="700" u="none" strike="noStrike">
                          <a:effectLst/>
                        </a:rPr>
                        <a:t>2. Develop CDHV cross-border links</a:t>
                      </a:r>
                      <a:endParaRPr lang="en-US"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tc>
                <a:extLst>
                  <a:ext uri="{0D108BD9-81ED-4DB2-BD59-A6C34878D82A}">
                    <a16:rowId xmlns:a16="http://schemas.microsoft.com/office/drawing/2014/main" val="321180293"/>
                  </a:ext>
                </a:extLst>
              </a:tr>
              <a:tr h="236614">
                <a:tc vMerge="1">
                  <a:txBody>
                    <a:bodyPr/>
                    <a:lstStyle/>
                    <a:p>
                      <a:endParaRPr lang="hu-HU"/>
                    </a:p>
                  </a:txBody>
                  <a:tcPr/>
                </a:tc>
                <a:tc vMerge="1">
                  <a:txBody>
                    <a:bodyPr/>
                    <a:lstStyle/>
                    <a:p>
                      <a:endParaRPr lang="hu-HU"/>
                    </a:p>
                  </a:txBody>
                  <a:tcPr/>
                </a:tc>
                <a:tc>
                  <a:txBody>
                    <a:bodyPr/>
                    <a:lstStyle/>
                    <a:p>
                      <a:pPr algn="l" fontAlgn="t"/>
                      <a:r>
                        <a:rPr lang="en-US" sz="700" u="none" strike="noStrike">
                          <a:effectLst/>
                        </a:rPr>
                        <a:t>3. Develop a healthy government bond market. Create a Primary Dealership (PD) framework.</a:t>
                      </a:r>
                      <a:endParaRPr lang="en-US"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tc>
                <a:extLst>
                  <a:ext uri="{0D108BD9-81ED-4DB2-BD59-A6C34878D82A}">
                    <a16:rowId xmlns:a16="http://schemas.microsoft.com/office/drawing/2014/main" val="4211933951"/>
                  </a:ext>
                </a:extLst>
              </a:tr>
              <a:tr h="236614">
                <a:tc vMerge="1">
                  <a:txBody>
                    <a:bodyPr/>
                    <a:lstStyle/>
                    <a:p>
                      <a:endParaRPr lang="hu-HU"/>
                    </a:p>
                  </a:txBody>
                  <a:tcPr/>
                </a:tc>
                <a:tc vMerge="1">
                  <a:txBody>
                    <a:bodyPr/>
                    <a:lstStyle/>
                    <a:p>
                      <a:endParaRPr lang="hu-HU"/>
                    </a:p>
                  </a:txBody>
                  <a:tcPr/>
                </a:tc>
                <a:tc>
                  <a:txBody>
                    <a:bodyPr/>
                    <a:lstStyle/>
                    <a:p>
                      <a:pPr algn="l" fontAlgn="t"/>
                      <a:r>
                        <a:rPr lang="en-US" sz="700" u="none" strike="noStrike">
                          <a:effectLst/>
                        </a:rPr>
                        <a:t>4. Develop post-trade services to support MSE trading, interbank repo market needs</a:t>
                      </a:r>
                      <a:endParaRPr lang="en-US"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tc>
                <a:extLst>
                  <a:ext uri="{0D108BD9-81ED-4DB2-BD59-A6C34878D82A}">
                    <a16:rowId xmlns:a16="http://schemas.microsoft.com/office/drawing/2014/main" val="2911044542"/>
                  </a:ext>
                </a:extLst>
              </a:tr>
              <a:tr h="131600">
                <a:tc vMerge="1">
                  <a:txBody>
                    <a:bodyPr/>
                    <a:lstStyle/>
                    <a:p>
                      <a:endParaRPr lang="hu-HU"/>
                    </a:p>
                  </a:txBody>
                  <a:tcPr/>
                </a:tc>
                <a:tc vMerge="1">
                  <a:txBody>
                    <a:bodyPr/>
                    <a:lstStyle/>
                    <a:p>
                      <a:endParaRPr lang="hu-HU"/>
                    </a:p>
                  </a:txBody>
                  <a:tcPr/>
                </a:tc>
                <a:tc>
                  <a:txBody>
                    <a:bodyPr/>
                    <a:lstStyle/>
                    <a:p>
                      <a:pPr algn="l" fontAlgn="t"/>
                      <a:r>
                        <a:rPr lang="en-US" sz="700" u="none" strike="noStrike">
                          <a:effectLst/>
                        </a:rPr>
                        <a:t>5. Create analytical coverage of listed companies</a:t>
                      </a:r>
                      <a:endParaRPr lang="en-US"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hu-HU" sz="700" u="none" strike="noStrike">
                          <a:effectLst/>
                        </a:rPr>
                        <a:t> </a:t>
                      </a:r>
                      <a:endParaRPr lang="hu-HU" sz="700" b="0" i="0" u="none" strike="noStrike">
                        <a:solidFill>
                          <a:srgbClr val="000000"/>
                        </a:solidFill>
                        <a:effectLst/>
                        <a:latin typeface="Calibri" panose="020F0502020204030204" pitchFamily="34" charset="0"/>
                      </a:endParaRPr>
                    </a:p>
                  </a:txBody>
                  <a:tcPr marL="1382" marR="1382" marT="1382" marB="0"/>
                </a:tc>
                <a:tc>
                  <a:txBody>
                    <a:bodyPr/>
                    <a:lstStyle/>
                    <a:p>
                      <a:pPr algn="l" fontAlgn="t"/>
                      <a:r>
                        <a:rPr lang="hu-HU" sz="700" u="none" strike="noStrike" dirty="0">
                          <a:effectLst/>
                        </a:rPr>
                        <a:t> </a:t>
                      </a:r>
                      <a:endParaRPr lang="hu-HU" sz="700" b="0" i="0" u="none" strike="noStrike" dirty="0">
                        <a:solidFill>
                          <a:srgbClr val="000000"/>
                        </a:solidFill>
                        <a:effectLst/>
                        <a:latin typeface="Calibri" panose="020F0502020204030204" pitchFamily="34" charset="0"/>
                      </a:endParaRPr>
                    </a:p>
                  </a:txBody>
                  <a:tcPr marL="1382" marR="1382" marT="1382" marB="0"/>
                </a:tc>
                <a:extLst>
                  <a:ext uri="{0D108BD9-81ED-4DB2-BD59-A6C34878D82A}">
                    <a16:rowId xmlns:a16="http://schemas.microsoft.com/office/drawing/2014/main" val="3475297048"/>
                  </a:ext>
                </a:extLst>
              </a:tr>
            </a:tbl>
          </a:graphicData>
        </a:graphic>
      </p:graphicFrame>
      <p:sp>
        <p:nvSpPr>
          <p:cNvPr id="4" name="Szövegdoboz 3">
            <a:extLst>
              <a:ext uri="{FF2B5EF4-FFF2-40B4-BE49-F238E27FC236}">
                <a16:creationId xmlns:a16="http://schemas.microsoft.com/office/drawing/2014/main" id="{10FB2B2A-4EB4-BD68-B1DD-4E62F7930BA4}"/>
              </a:ext>
            </a:extLst>
          </p:cNvPr>
          <p:cNvSpPr txBox="1"/>
          <p:nvPr/>
        </p:nvSpPr>
        <p:spPr>
          <a:xfrm rot="19569098">
            <a:off x="1944067" y="3165696"/>
            <a:ext cx="5688632" cy="707886"/>
          </a:xfrm>
          <a:prstGeom prst="rect">
            <a:avLst/>
          </a:prstGeom>
          <a:noFill/>
        </p:spPr>
        <p:txBody>
          <a:bodyPr wrap="square" rtlCol="0">
            <a:spAutoFit/>
          </a:bodyPr>
          <a:lstStyle/>
          <a:p>
            <a:r>
              <a:rPr lang="hu-HU" sz="4000" dirty="0"/>
              <a:t>WORK IN PROGRESS</a:t>
            </a:r>
          </a:p>
        </p:txBody>
      </p:sp>
    </p:spTree>
    <p:extLst>
      <p:ext uri="{BB962C8B-B14F-4D97-AF65-F5344CB8AC3E}">
        <p14:creationId xmlns:p14="http://schemas.microsoft.com/office/powerpoint/2010/main" val="1476053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FD714475-3F67-C680-004B-6273068C29AE}"/>
              </a:ext>
            </a:extLst>
          </p:cNvPr>
          <p:cNvSpPr>
            <a:spLocks noGrp="1"/>
          </p:cNvSpPr>
          <p:nvPr>
            <p:ph sz="half" idx="14"/>
          </p:nvPr>
        </p:nvSpPr>
        <p:spPr>
          <a:xfrm>
            <a:off x="362548" y="1772816"/>
            <a:ext cx="7593830" cy="4392488"/>
          </a:xfrm>
        </p:spPr>
        <p:txBody>
          <a:bodyPr/>
          <a:lstStyle/>
          <a:p>
            <a:pPr marL="0" indent="0">
              <a:buNone/>
            </a:pPr>
            <a:r>
              <a:rPr lang="en-GB" sz="1600" b="1" dirty="0">
                <a:highlight>
                  <a:srgbClr val="FFFF00"/>
                </a:highlight>
                <a:ea typeface="+mn-lt"/>
                <a:cs typeface="+mn-lt"/>
              </a:rPr>
              <a:t>You need a supportive legal and regulatory environment</a:t>
            </a:r>
          </a:p>
          <a:p>
            <a:pPr marL="0" indent="0">
              <a:buNone/>
            </a:pPr>
            <a:endParaRPr lang="en-GB" sz="1600" dirty="0">
              <a:ea typeface="+mn-lt"/>
              <a:cs typeface="+mn-lt"/>
            </a:endParaRPr>
          </a:p>
          <a:p>
            <a:r>
              <a:rPr lang="en-GB" sz="1600" dirty="0">
                <a:ea typeface="+mn-lt"/>
                <a:cs typeface="+mn-lt"/>
              </a:rPr>
              <a:t>On the way to EU accession … continue to harmonize the Macedonian capital market legal environment with that of the EU</a:t>
            </a:r>
          </a:p>
          <a:p>
            <a:r>
              <a:rPr lang="en-GB" sz="1600" dirty="0"/>
              <a:t>Keep protection of shareholder rights, transparency and the strengthening of corporate governance in focus</a:t>
            </a:r>
          </a:p>
          <a:p>
            <a:r>
              <a:rPr lang="en-GB" sz="1600" dirty="0"/>
              <a:t>Create incentives for investors to invest on the local capital market – tax incentives</a:t>
            </a:r>
          </a:p>
          <a:p>
            <a:r>
              <a:rPr lang="en-GB" sz="1600" dirty="0"/>
              <a:t>Create incentives for issuers to seek financing from the capital market, make listing cheap,</a:t>
            </a:r>
            <a:r>
              <a:rPr lang="hu-HU" sz="1600" dirty="0"/>
              <a:t> </a:t>
            </a:r>
            <a:r>
              <a:rPr lang="en-GB" sz="1600" dirty="0"/>
              <a:t>easy and quick</a:t>
            </a:r>
          </a:p>
          <a:p>
            <a:endParaRPr lang="en-GB" sz="1600" dirty="0"/>
          </a:p>
          <a:p>
            <a:r>
              <a:rPr lang="en-GB" sz="1600" dirty="0"/>
              <a:t>Start the revision of the Capital Market Strategy 2022-2024</a:t>
            </a:r>
          </a:p>
          <a:p>
            <a:endParaRPr lang="en-GB" sz="1600" dirty="0"/>
          </a:p>
          <a:p>
            <a:r>
              <a:rPr lang="en-GB" sz="1600" dirty="0"/>
              <a:t>Consider revisiting the sectoral supervisory model and build capacity with highly knowledgeable staff</a:t>
            </a:r>
          </a:p>
          <a:p>
            <a:endParaRPr lang="en-GB" sz="1600" dirty="0"/>
          </a:p>
        </p:txBody>
      </p:sp>
      <p:sp>
        <p:nvSpPr>
          <p:cNvPr id="3" name="Cím 2">
            <a:extLst>
              <a:ext uri="{FF2B5EF4-FFF2-40B4-BE49-F238E27FC236}">
                <a16:creationId xmlns:a16="http://schemas.microsoft.com/office/drawing/2014/main" id="{22F8CE02-2A1B-FBE8-4934-89B0C90D725B}"/>
              </a:ext>
            </a:extLst>
          </p:cNvPr>
          <p:cNvSpPr>
            <a:spLocks noGrp="1"/>
          </p:cNvSpPr>
          <p:nvPr>
            <p:ph type="title"/>
          </p:nvPr>
        </p:nvSpPr>
        <p:spPr>
          <a:xfrm>
            <a:off x="362548" y="1052736"/>
            <a:ext cx="7233788" cy="576064"/>
          </a:xfrm>
        </p:spPr>
        <p:txBody>
          <a:bodyPr/>
          <a:lstStyle/>
          <a:p>
            <a:r>
              <a:rPr lang="en-GB" sz="2000" dirty="0"/>
              <a:t>(1) Legal and Regulatory Environment</a:t>
            </a:r>
          </a:p>
        </p:txBody>
      </p:sp>
      <p:sp>
        <p:nvSpPr>
          <p:cNvPr id="4" name="Dia számának helye 3">
            <a:extLst>
              <a:ext uri="{FF2B5EF4-FFF2-40B4-BE49-F238E27FC236}">
                <a16:creationId xmlns:a16="http://schemas.microsoft.com/office/drawing/2014/main" id="{FE380B41-9C25-5ACC-1507-6F66E37976F2}"/>
              </a:ext>
            </a:extLst>
          </p:cNvPr>
          <p:cNvSpPr>
            <a:spLocks noGrp="1"/>
          </p:cNvSpPr>
          <p:nvPr>
            <p:ph type="sldNum" sz="quarter" idx="4"/>
          </p:nvPr>
        </p:nvSpPr>
        <p:spPr/>
        <p:txBody>
          <a:bodyPr/>
          <a:lstStyle/>
          <a:p>
            <a:fld id="{5A77AB57-8BF5-D549-AB5B-DDB0D095D73B}" type="slidenum">
              <a:rPr lang="en-GB" smtClean="0"/>
              <a:t>8</a:t>
            </a:fld>
            <a:endParaRPr lang="en-GB"/>
          </a:p>
        </p:txBody>
      </p:sp>
    </p:spTree>
    <p:extLst>
      <p:ext uri="{BB962C8B-B14F-4D97-AF65-F5344CB8AC3E}">
        <p14:creationId xmlns:p14="http://schemas.microsoft.com/office/powerpoint/2010/main" val="2438440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29CABABA-65E6-43B5-4643-E8D6CB7F50C5}"/>
              </a:ext>
            </a:extLst>
          </p:cNvPr>
          <p:cNvSpPr>
            <a:spLocks noGrp="1"/>
          </p:cNvSpPr>
          <p:nvPr>
            <p:ph sz="half" idx="14"/>
          </p:nvPr>
        </p:nvSpPr>
        <p:spPr>
          <a:xfrm>
            <a:off x="362546" y="1484784"/>
            <a:ext cx="7593830" cy="4680520"/>
          </a:xfrm>
        </p:spPr>
        <p:txBody>
          <a:bodyPr/>
          <a:lstStyle/>
          <a:p>
            <a:r>
              <a:rPr lang="en-GB" sz="1400" dirty="0"/>
              <a:t>Capital Gains Tax </a:t>
            </a:r>
          </a:p>
          <a:p>
            <a:pPr lvl="1"/>
            <a:endParaRPr lang="en-GB" sz="1300" dirty="0"/>
          </a:p>
          <a:p>
            <a:pPr lvl="1"/>
            <a:endParaRPr lang="en-GB" sz="1300" dirty="0"/>
          </a:p>
          <a:p>
            <a:pPr lvl="1"/>
            <a:endParaRPr lang="en-GB" sz="1300" dirty="0"/>
          </a:p>
          <a:p>
            <a:pPr lvl="1"/>
            <a:endParaRPr lang="en-GB" sz="1300" dirty="0"/>
          </a:p>
          <a:p>
            <a:pPr lvl="1"/>
            <a:endParaRPr lang="en-GB" sz="1300" dirty="0"/>
          </a:p>
          <a:p>
            <a:pPr lvl="1"/>
            <a:endParaRPr lang="en-GB" sz="1300" dirty="0"/>
          </a:p>
          <a:p>
            <a:pPr lvl="1"/>
            <a:endParaRPr lang="en-GB" sz="1300" dirty="0"/>
          </a:p>
          <a:p>
            <a:pPr marL="0" indent="0">
              <a:buNone/>
            </a:pPr>
            <a:endParaRPr lang="en-GB" sz="1400" dirty="0"/>
          </a:p>
          <a:p>
            <a:pPr marL="0" indent="0">
              <a:buNone/>
            </a:pPr>
            <a:endParaRPr lang="en-GB" sz="1400" dirty="0"/>
          </a:p>
          <a:p>
            <a:r>
              <a:rPr lang="en-GB" sz="1400" b="1" dirty="0"/>
              <a:t>Consider developing Individual Savings Account (ISA) programmes</a:t>
            </a:r>
          </a:p>
          <a:p>
            <a:pPr lvl="1"/>
            <a:r>
              <a:rPr lang="en-GB" sz="1400" dirty="0"/>
              <a:t>UK example: a generous GBP 20,000 can be invested in a tax year into 4 different types of ISA accounts (cash, securities, innovative finance and lifetime)</a:t>
            </a:r>
          </a:p>
          <a:p>
            <a:pPr lvl="1"/>
            <a:r>
              <a:rPr lang="en-GB" sz="1400" dirty="0"/>
              <a:t>Hungary example: </a:t>
            </a:r>
          </a:p>
          <a:p>
            <a:pPr lvl="2"/>
            <a:r>
              <a:rPr lang="en-GB" sz="1400" dirty="0"/>
              <a:t>Long term ISA – keep investments on account for 3 years to lower CGT to 10 % (and exempt from social contribution tax) and for 5 years to lower to 0 % (exemption from social contribution tax).</a:t>
            </a:r>
          </a:p>
          <a:p>
            <a:pPr lvl="2"/>
            <a:r>
              <a:rPr lang="en-GB" sz="1400" dirty="0"/>
              <a:t>Pension ISA (to support mandatory funds and pension insurance schemes) is similar, with a yearly benefit of 20 % of investment (max. </a:t>
            </a:r>
            <a:r>
              <a:rPr lang="en-GB" sz="1400" dirty="0" err="1"/>
              <a:t>cca</a:t>
            </a:r>
            <a:r>
              <a:rPr lang="en-GB" sz="1400" dirty="0"/>
              <a:t> 400 EURs). </a:t>
            </a:r>
          </a:p>
          <a:p>
            <a:r>
              <a:rPr lang="en-GB" sz="1400" dirty="0"/>
              <a:t>Others, like supportive taxation for ESG products, voluntary pension fund investments and life insurance </a:t>
            </a:r>
          </a:p>
          <a:p>
            <a:endParaRPr lang="hu-HU" dirty="0"/>
          </a:p>
          <a:p>
            <a:endParaRPr lang="hu-HU" dirty="0"/>
          </a:p>
        </p:txBody>
      </p:sp>
      <p:sp>
        <p:nvSpPr>
          <p:cNvPr id="3" name="Cím 2">
            <a:extLst>
              <a:ext uri="{FF2B5EF4-FFF2-40B4-BE49-F238E27FC236}">
                <a16:creationId xmlns:a16="http://schemas.microsoft.com/office/drawing/2014/main" id="{F34D7D05-4E88-00D7-6869-47FE57E3B8C3}"/>
              </a:ext>
            </a:extLst>
          </p:cNvPr>
          <p:cNvSpPr>
            <a:spLocks noGrp="1"/>
          </p:cNvSpPr>
          <p:nvPr>
            <p:ph type="title"/>
          </p:nvPr>
        </p:nvSpPr>
        <p:spPr/>
        <p:txBody>
          <a:bodyPr/>
          <a:lstStyle/>
          <a:p>
            <a:r>
              <a:rPr lang="en-GB" sz="2000" dirty="0"/>
              <a:t>Taxation to support Capital Markets</a:t>
            </a:r>
          </a:p>
        </p:txBody>
      </p:sp>
      <p:sp>
        <p:nvSpPr>
          <p:cNvPr id="4" name="Dia számának helye 3">
            <a:extLst>
              <a:ext uri="{FF2B5EF4-FFF2-40B4-BE49-F238E27FC236}">
                <a16:creationId xmlns:a16="http://schemas.microsoft.com/office/drawing/2014/main" id="{CCA203E6-8F60-E9F1-0239-3A9CC0F138B4}"/>
              </a:ext>
            </a:extLst>
          </p:cNvPr>
          <p:cNvSpPr>
            <a:spLocks noGrp="1"/>
          </p:cNvSpPr>
          <p:nvPr>
            <p:ph type="sldNum" sz="quarter" idx="4"/>
          </p:nvPr>
        </p:nvSpPr>
        <p:spPr/>
        <p:txBody>
          <a:bodyPr/>
          <a:lstStyle/>
          <a:p>
            <a:fld id="{5A77AB57-8BF5-D549-AB5B-DDB0D095D73B}" type="slidenum">
              <a:rPr lang="en-GB" smtClean="0"/>
              <a:t>9</a:t>
            </a:fld>
            <a:endParaRPr lang="en-GB"/>
          </a:p>
        </p:txBody>
      </p:sp>
      <p:graphicFrame>
        <p:nvGraphicFramePr>
          <p:cNvPr id="5" name="Táblázat 4">
            <a:extLst>
              <a:ext uri="{FF2B5EF4-FFF2-40B4-BE49-F238E27FC236}">
                <a16:creationId xmlns:a16="http://schemas.microsoft.com/office/drawing/2014/main" id="{6DE31A60-D9B0-96E1-0380-2CD54799E1FA}"/>
              </a:ext>
            </a:extLst>
          </p:cNvPr>
          <p:cNvGraphicFramePr>
            <a:graphicFrameLocks noGrp="1"/>
          </p:cNvGraphicFramePr>
          <p:nvPr>
            <p:extLst>
              <p:ext uri="{D42A27DB-BD31-4B8C-83A1-F6EECF244321}">
                <p14:modId xmlns:p14="http://schemas.microsoft.com/office/powerpoint/2010/main" val="1195569938"/>
              </p:ext>
            </p:extLst>
          </p:nvPr>
        </p:nvGraphicFramePr>
        <p:xfrm>
          <a:off x="949412" y="1807170"/>
          <a:ext cx="7245175" cy="2113208"/>
        </p:xfrm>
        <a:graphic>
          <a:graphicData uri="http://schemas.openxmlformats.org/drawingml/2006/table">
            <a:tbl>
              <a:tblPr firstRow="1" firstCol="1" bandRow="1">
                <a:tableStyleId>{5C22544A-7EE6-4342-B048-85BDC9FD1C3A}</a:tableStyleId>
              </a:tblPr>
              <a:tblGrid>
                <a:gridCol w="1274614">
                  <a:extLst>
                    <a:ext uri="{9D8B030D-6E8A-4147-A177-3AD203B41FA5}">
                      <a16:colId xmlns:a16="http://schemas.microsoft.com/office/drawing/2014/main" val="4124480101"/>
                    </a:ext>
                  </a:extLst>
                </a:gridCol>
                <a:gridCol w="1140444">
                  <a:extLst>
                    <a:ext uri="{9D8B030D-6E8A-4147-A177-3AD203B41FA5}">
                      <a16:colId xmlns:a16="http://schemas.microsoft.com/office/drawing/2014/main" val="313961155"/>
                    </a:ext>
                  </a:extLst>
                </a:gridCol>
                <a:gridCol w="4830117">
                  <a:extLst>
                    <a:ext uri="{9D8B030D-6E8A-4147-A177-3AD203B41FA5}">
                      <a16:colId xmlns:a16="http://schemas.microsoft.com/office/drawing/2014/main" val="1883247726"/>
                    </a:ext>
                  </a:extLst>
                </a:gridCol>
              </a:tblGrid>
              <a:tr h="338119">
                <a:tc>
                  <a:txBody>
                    <a:bodyPr/>
                    <a:lstStyle/>
                    <a:p>
                      <a:pPr algn="just">
                        <a:lnSpc>
                          <a:spcPct val="110000"/>
                        </a:lnSpc>
                        <a:spcAft>
                          <a:spcPts val="1200"/>
                        </a:spcAft>
                      </a:pPr>
                      <a:r>
                        <a:rPr lang="en-GB" sz="1100" dirty="0">
                          <a:solidFill>
                            <a:schemeClr val="bg2"/>
                          </a:solidFill>
                          <a:effectLst/>
                        </a:rPr>
                        <a:t>North Macedonia</a:t>
                      </a:r>
                      <a:endParaRPr lang="hu-HU" sz="1100" dirty="0">
                        <a:solidFill>
                          <a:schemeClr val="bg2"/>
                        </a:solidFill>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dirty="0">
                          <a:solidFill>
                            <a:schemeClr val="bg2"/>
                          </a:solidFill>
                          <a:effectLst/>
                        </a:rPr>
                        <a:t>10%</a:t>
                      </a:r>
                      <a:endParaRPr lang="hu-HU" sz="1100" dirty="0">
                        <a:solidFill>
                          <a:schemeClr val="bg2"/>
                        </a:solidFill>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dirty="0">
                          <a:solidFill>
                            <a:schemeClr val="bg2"/>
                          </a:solidFill>
                          <a:effectLst/>
                        </a:rPr>
                        <a:t>tax base: 90% of realised capital gain</a:t>
                      </a:r>
                      <a:endParaRPr lang="hu-HU" sz="1100" dirty="0">
                        <a:solidFill>
                          <a:schemeClr val="bg2"/>
                        </a:solidFill>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01762873"/>
                  </a:ext>
                </a:extLst>
              </a:tr>
              <a:tr h="219614">
                <a:tc>
                  <a:txBody>
                    <a:bodyPr/>
                    <a:lstStyle/>
                    <a:p>
                      <a:pPr algn="just">
                        <a:lnSpc>
                          <a:spcPct val="110000"/>
                        </a:lnSpc>
                        <a:spcAft>
                          <a:spcPts val="1200"/>
                        </a:spcAft>
                      </a:pPr>
                      <a:r>
                        <a:rPr lang="en-GB" sz="1100" dirty="0">
                          <a:solidFill>
                            <a:schemeClr val="bg2"/>
                          </a:solidFill>
                          <a:effectLst/>
                        </a:rPr>
                        <a:t>Albania</a:t>
                      </a:r>
                      <a:endParaRPr lang="hu-HU" sz="1100" dirty="0">
                        <a:solidFill>
                          <a:schemeClr val="bg2"/>
                        </a:solidFill>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a:effectLst/>
                        </a:rPr>
                        <a:t>15%</a:t>
                      </a:r>
                      <a:endParaRPr lang="hu-HU" sz="1100">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dirty="0">
                          <a:effectLst/>
                        </a:rPr>
                        <a:t> </a:t>
                      </a:r>
                      <a:endParaRPr lang="hu-HU" sz="1100" dirty="0">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8335794"/>
                  </a:ext>
                </a:extLst>
              </a:tr>
              <a:tr h="219614">
                <a:tc>
                  <a:txBody>
                    <a:bodyPr/>
                    <a:lstStyle/>
                    <a:p>
                      <a:pPr algn="just">
                        <a:lnSpc>
                          <a:spcPct val="110000"/>
                        </a:lnSpc>
                        <a:spcAft>
                          <a:spcPts val="1200"/>
                        </a:spcAft>
                      </a:pPr>
                      <a:r>
                        <a:rPr lang="en-GB" sz="1100" dirty="0">
                          <a:solidFill>
                            <a:schemeClr val="bg2"/>
                          </a:solidFill>
                          <a:effectLst/>
                        </a:rPr>
                        <a:t>Serbia</a:t>
                      </a:r>
                      <a:endParaRPr lang="hu-HU" sz="1100" dirty="0">
                        <a:solidFill>
                          <a:schemeClr val="bg2"/>
                        </a:solidFill>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a:effectLst/>
                        </a:rPr>
                        <a:t>15%</a:t>
                      </a:r>
                      <a:endParaRPr lang="hu-HU" sz="1100">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a:effectLst/>
                        </a:rPr>
                        <a:t>carry forward of capital losses is available for 5 yrs</a:t>
                      </a:r>
                      <a:endParaRPr lang="hu-HU" sz="1100">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53543152"/>
                  </a:ext>
                </a:extLst>
              </a:tr>
              <a:tr h="219614">
                <a:tc>
                  <a:txBody>
                    <a:bodyPr/>
                    <a:lstStyle/>
                    <a:p>
                      <a:pPr algn="just">
                        <a:lnSpc>
                          <a:spcPct val="110000"/>
                        </a:lnSpc>
                        <a:spcAft>
                          <a:spcPts val="1200"/>
                        </a:spcAft>
                      </a:pPr>
                      <a:r>
                        <a:rPr lang="en-GB" sz="1100" dirty="0">
                          <a:solidFill>
                            <a:schemeClr val="bg2"/>
                          </a:solidFill>
                          <a:effectLst/>
                        </a:rPr>
                        <a:t>Armenia</a:t>
                      </a:r>
                      <a:endParaRPr lang="hu-HU" sz="1100" dirty="0">
                        <a:solidFill>
                          <a:schemeClr val="bg2"/>
                        </a:solidFill>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a:effectLst/>
                        </a:rPr>
                        <a:t>0%</a:t>
                      </a:r>
                      <a:endParaRPr lang="hu-HU" sz="1100">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a:effectLst/>
                        </a:rPr>
                        <a:t> </a:t>
                      </a:r>
                      <a:endParaRPr lang="hu-HU" sz="1100">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31208399"/>
                  </a:ext>
                </a:extLst>
              </a:tr>
              <a:tr h="219614">
                <a:tc>
                  <a:txBody>
                    <a:bodyPr/>
                    <a:lstStyle/>
                    <a:p>
                      <a:pPr algn="just">
                        <a:lnSpc>
                          <a:spcPct val="110000"/>
                        </a:lnSpc>
                        <a:spcAft>
                          <a:spcPts val="1200"/>
                        </a:spcAft>
                      </a:pPr>
                      <a:r>
                        <a:rPr lang="en-GB" sz="1100" dirty="0">
                          <a:solidFill>
                            <a:schemeClr val="bg2"/>
                          </a:solidFill>
                          <a:effectLst/>
                        </a:rPr>
                        <a:t>Georgia </a:t>
                      </a:r>
                      <a:endParaRPr lang="hu-HU" sz="1100" dirty="0">
                        <a:solidFill>
                          <a:schemeClr val="bg2"/>
                        </a:solidFill>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a:effectLst/>
                        </a:rPr>
                        <a:t>20%</a:t>
                      </a:r>
                      <a:endParaRPr lang="hu-HU" sz="1100">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a:effectLst/>
                        </a:rPr>
                        <a:t> </a:t>
                      </a:r>
                      <a:endParaRPr lang="hu-HU" sz="1100">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16888585"/>
                  </a:ext>
                </a:extLst>
              </a:tr>
              <a:tr h="457405">
                <a:tc>
                  <a:txBody>
                    <a:bodyPr/>
                    <a:lstStyle/>
                    <a:p>
                      <a:pPr algn="just">
                        <a:lnSpc>
                          <a:spcPct val="110000"/>
                        </a:lnSpc>
                        <a:spcAft>
                          <a:spcPts val="1200"/>
                        </a:spcAft>
                      </a:pPr>
                      <a:r>
                        <a:rPr lang="en-GB" sz="1100" dirty="0">
                          <a:solidFill>
                            <a:schemeClr val="bg2"/>
                          </a:solidFill>
                          <a:effectLst/>
                        </a:rPr>
                        <a:t>Bulgaria</a:t>
                      </a:r>
                      <a:endParaRPr lang="hu-HU" sz="1100" dirty="0">
                        <a:solidFill>
                          <a:schemeClr val="bg2"/>
                        </a:solidFill>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a:effectLst/>
                        </a:rPr>
                        <a:t>0%</a:t>
                      </a:r>
                      <a:endParaRPr lang="hu-HU" sz="1100">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dirty="0">
                          <a:effectLst/>
                        </a:rPr>
                        <a:t>capital gain derived from the sale of shares through Bulgarian SE or regulated mkt in EU/EEA member state are exempt </a:t>
                      </a:r>
                      <a:endParaRPr lang="hu-HU" sz="1100" dirty="0">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74934641"/>
                  </a:ext>
                </a:extLst>
              </a:tr>
              <a:tr h="219614">
                <a:tc>
                  <a:txBody>
                    <a:bodyPr/>
                    <a:lstStyle/>
                    <a:p>
                      <a:pPr algn="just">
                        <a:lnSpc>
                          <a:spcPct val="110000"/>
                        </a:lnSpc>
                        <a:spcAft>
                          <a:spcPts val="1200"/>
                        </a:spcAft>
                      </a:pPr>
                      <a:r>
                        <a:rPr lang="en-GB" sz="1100" dirty="0">
                          <a:solidFill>
                            <a:schemeClr val="bg2"/>
                          </a:solidFill>
                          <a:effectLst/>
                        </a:rPr>
                        <a:t>Croatia</a:t>
                      </a:r>
                      <a:endParaRPr lang="hu-HU" sz="1100" dirty="0">
                        <a:solidFill>
                          <a:schemeClr val="bg2"/>
                        </a:solidFill>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a:effectLst/>
                        </a:rPr>
                        <a:t>10%</a:t>
                      </a:r>
                      <a:endParaRPr lang="hu-HU" sz="1100">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a:effectLst/>
                        </a:rPr>
                        <a:t> </a:t>
                      </a:r>
                      <a:endParaRPr lang="hu-HU" sz="1100">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28980100"/>
                  </a:ext>
                </a:extLst>
              </a:tr>
              <a:tr h="219614">
                <a:tc>
                  <a:txBody>
                    <a:bodyPr/>
                    <a:lstStyle/>
                    <a:p>
                      <a:pPr algn="just">
                        <a:lnSpc>
                          <a:spcPct val="110000"/>
                        </a:lnSpc>
                        <a:spcAft>
                          <a:spcPts val="1200"/>
                        </a:spcAft>
                      </a:pPr>
                      <a:r>
                        <a:rPr lang="en-GB" sz="1100" dirty="0">
                          <a:solidFill>
                            <a:schemeClr val="bg2"/>
                          </a:solidFill>
                          <a:effectLst/>
                        </a:rPr>
                        <a:t>Slovenia</a:t>
                      </a:r>
                      <a:endParaRPr lang="hu-HU" sz="1100" dirty="0">
                        <a:solidFill>
                          <a:schemeClr val="bg2"/>
                        </a:solidFill>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a:effectLst/>
                        </a:rPr>
                        <a:t>25%</a:t>
                      </a:r>
                      <a:endParaRPr lang="hu-HU" sz="1100">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dirty="0">
                          <a:effectLst/>
                        </a:rPr>
                        <a:t>5+ </a:t>
                      </a:r>
                      <a:r>
                        <a:rPr lang="en-GB" sz="1100" dirty="0" err="1">
                          <a:effectLst/>
                        </a:rPr>
                        <a:t>yr</a:t>
                      </a:r>
                      <a:r>
                        <a:rPr lang="en-GB" sz="1100" dirty="0">
                          <a:effectLst/>
                        </a:rPr>
                        <a:t> holding: 20%, 10+ </a:t>
                      </a:r>
                      <a:r>
                        <a:rPr lang="en-GB" sz="1100" dirty="0" err="1">
                          <a:effectLst/>
                        </a:rPr>
                        <a:t>yr</a:t>
                      </a:r>
                      <a:r>
                        <a:rPr lang="en-GB" sz="1100" dirty="0">
                          <a:effectLst/>
                        </a:rPr>
                        <a:t> holding: 15%, 15+ </a:t>
                      </a:r>
                      <a:r>
                        <a:rPr lang="en-GB" sz="1100" dirty="0" err="1">
                          <a:effectLst/>
                        </a:rPr>
                        <a:t>yr</a:t>
                      </a:r>
                      <a:r>
                        <a:rPr lang="en-GB" sz="1100" dirty="0">
                          <a:effectLst/>
                        </a:rPr>
                        <a:t> holding: 0%</a:t>
                      </a:r>
                      <a:endParaRPr lang="hu-HU" sz="1100" dirty="0">
                        <a:effectLst/>
                        <a:latin typeface="Helvetica" panose="020B0604020202020204" pitchFamily="34"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11605349"/>
                  </a:ext>
                </a:extLst>
              </a:tr>
            </a:tbl>
          </a:graphicData>
        </a:graphic>
      </p:graphicFrame>
    </p:spTree>
    <p:extLst>
      <p:ext uri="{BB962C8B-B14F-4D97-AF65-F5344CB8AC3E}">
        <p14:creationId xmlns:p14="http://schemas.microsoft.com/office/powerpoint/2010/main" val="355062560"/>
      </p:ext>
    </p:extLst>
  </p:cSld>
  <p:clrMapOvr>
    <a:masterClrMapping/>
  </p:clrMapOvr>
</p:sld>
</file>

<file path=ppt/theme/theme1.xml><?xml version="1.0" encoding="utf-8"?>
<a:theme xmlns:a="http://schemas.openxmlformats.org/drawingml/2006/main" name="BC Presentation">
  <a:themeElements>
    <a:clrScheme name="BC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C Presentatio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en-US" sz="2400" b="0" i="0" u="none" strike="noStrike" cap="none" normalizeH="0" baseline="0" smtClean="0">
            <a:ln>
              <a:noFill/>
            </a:ln>
            <a:solidFill>
              <a:schemeClr val="tx1"/>
            </a:solidFill>
            <a:effectLst/>
            <a:latin typeface="Times"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en-US" sz="2400" b="0" i="0" u="none" strike="noStrike" cap="none" normalizeH="0" baseline="0" smtClean="0">
            <a:ln>
              <a:noFill/>
            </a:ln>
            <a:solidFill>
              <a:schemeClr val="tx1"/>
            </a:solidFill>
            <a:effectLst/>
            <a:latin typeface="Times" pitchFamily="2" charset="0"/>
          </a:defRPr>
        </a:defPPr>
      </a:lstStyle>
    </a:lnDef>
  </a:objectDefaults>
  <a:extraClrSchemeLst>
    <a:extraClrScheme>
      <a:clrScheme name="BC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C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C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C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C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C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C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C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C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C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C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C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d="http://www.w3.org/2001/XMLSchema" xmlns:xsi="http://www.w3.org/2001/XMLSchema-instance" xmlns="http://www.boldonjames.com/2008/01/sie/internal/label" sislVersion="0" policy="9263484a-4811-448b-b935-4ccfcdbbdeea" origin="userSelected">
  <element uid="697367d0-0d11-4d4e-80a2-256155fcabe6" value=""/>
  <element uid="d9569de3-fae5-4e2d-a5c1-e0a5a3c84173" value=""/>
</sisl>
</file>

<file path=customXml/itemProps1.xml><?xml version="1.0" encoding="utf-8"?>
<ds:datastoreItem xmlns:ds="http://schemas.openxmlformats.org/officeDocument/2006/customXml" ds:itemID="{1933CD33-7B2C-4EF6-8305-44549B611660}">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Office Theme</Template>
  <TotalTime>39746</TotalTime>
  <Words>3354</Words>
  <Application>Microsoft Office PowerPoint</Application>
  <PresentationFormat>Diavetítés a képernyőre (4:3 oldalarány)</PresentationFormat>
  <Paragraphs>307</Paragraphs>
  <Slides>21</Slides>
  <Notes>3</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21</vt:i4>
      </vt:variant>
    </vt:vector>
  </HeadingPairs>
  <TitlesOfParts>
    <vt:vector size="27" baseType="lpstr">
      <vt:lpstr>Arial</vt:lpstr>
      <vt:lpstr>Calibri</vt:lpstr>
      <vt:lpstr>Helvetica</vt:lpstr>
      <vt:lpstr>Times</vt:lpstr>
      <vt:lpstr>Trebuchet MS</vt:lpstr>
      <vt:lpstr>BC Presentation</vt:lpstr>
      <vt:lpstr>The Macedonian Capital Market: Development Strategy How to further develop the market and MSE?  György Dudás September 27, 2023</vt:lpstr>
      <vt:lpstr>Why am I here today?</vt:lpstr>
      <vt:lpstr> Market Assessment:</vt:lpstr>
      <vt:lpstr>The „Macedonian” vicious circle</vt:lpstr>
      <vt:lpstr>The Key Barriers in front of the further Development of the Macedonian Capital Market</vt:lpstr>
      <vt:lpstr>How can you tackle this vicious circle?</vt:lpstr>
      <vt:lpstr>PowerPoint-bemutató</vt:lpstr>
      <vt:lpstr>(1) Legal and Regulatory Environment</vt:lpstr>
      <vt:lpstr>Taxation to support Capital Markets</vt:lpstr>
      <vt:lpstr>(2) The Government Securities Market</vt:lpstr>
      <vt:lpstr>North Macedonia needs an efficient Primary Dealership for Government Bonds</vt:lpstr>
      <vt:lpstr>The implementation of the Primary Dealership</vt:lpstr>
      <vt:lpstr>Consequences for the Ministry of Finance and for the Banks</vt:lpstr>
      <vt:lpstr>Strengthen the role of the Stock Exchange in the Government Securities Market</vt:lpstr>
      <vt:lpstr>(3) Supporting SMEs</vt:lpstr>
      <vt:lpstr>The missing ecosystem</vt:lpstr>
      <vt:lpstr>PowerPoint-bemutató</vt:lpstr>
      <vt:lpstr>And the next phase: SME Growth Market</vt:lpstr>
      <vt:lpstr>(4) And</vt:lpstr>
      <vt:lpstr>PowerPoint-bemutató</vt:lpstr>
      <vt:lpstr>Thank you!</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Raymond Sabbah</dc:creator>
  <cp:keywords>#Kategoria: [Wewnętrzne/Nie zawiera danych osobowych]#</cp:keywords>
  <cp:lastModifiedBy>György Dudás</cp:lastModifiedBy>
  <cp:revision>1953</cp:revision>
  <cp:lastPrinted>2023-07-02T22:28:08Z</cp:lastPrinted>
  <dcterms:created xsi:type="dcterms:W3CDTF">2010-11-10T16:25:36Z</dcterms:created>
  <dcterms:modified xsi:type="dcterms:W3CDTF">2023-09-26T20:58:40Z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84c3bea5-ac68-4d8a-ab58-6a1ce697e7a6</vt:lpwstr>
  </property>
  <property fmtid="{D5CDD505-2E9C-101B-9397-08002B2CF9AE}" pid="3" name="bjSaver">
    <vt:lpwstr>ufxNj7aHkgzC8Tk8mQiTQLI0JcI+jayZ</vt:lpwstr>
  </property>
  <property fmtid="{D5CDD505-2E9C-101B-9397-08002B2CF9AE}" pid="4" name="bjDocumentLabelXML">
    <vt:lpwstr>&lt;?xml version="1.0" encoding="us-ascii"?&gt;&lt;sisl xmlns:xsd="http://www.w3.org/2001/XMLSchema" xmlns:xsi="http://www.w3.org/2001/XMLSchema-instance" sislVersion="0" policy="9263484a-4811-448b-b935-4ccfcdbbdeea" origin="userSelected" xmlns="http://www.boldonj</vt:lpwstr>
  </property>
  <property fmtid="{D5CDD505-2E9C-101B-9397-08002B2CF9AE}" pid="5" name="bjDocumentLabelXML-0">
    <vt:lpwstr>ames.com/2008/01/sie/internal/label"&gt;&lt;element uid="697367d0-0d11-4d4e-80a2-256155fcabe6" value="" /&gt;&lt;element uid="d9569de3-fae5-4e2d-a5c1-e0a5a3c84173" value="" /&gt;&lt;/sisl&gt;</vt:lpwstr>
  </property>
  <property fmtid="{D5CDD505-2E9C-101B-9397-08002B2CF9AE}" pid="6" name="bjDocumentSecurityLabel">
    <vt:lpwstr>Kategoria: Wewnętrzne/Nie zawiera danych osobowych</vt:lpwstr>
  </property>
</Properties>
</file>